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404" r:id="rId2"/>
    <p:sldId id="403" r:id="rId3"/>
    <p:sldId id="398" r:id="rId4"/>
    <p:sldId id="394" r:id="rId5"/>
    <p:sldId id="397" r:id="rId6"/>
    <p:sldId id="405" r:id="rId7"/>
    <p:sldId id="395" r:id="rId8"/>
    <p:sldId id="289" r:id="rId9"/>
    <p:sldId id="393" r:id="rId10"/>
    <p:sldId id="391" r:id="rId11"/>
    <p:sldId id="406" r:id="rId12"/>
    <p:sldId id="399" r:id="rId13"/>
    <p:sldId id="400" r:id="rId14"/>
    <p:sldId id="402" r:id="rId15"/>
    <p:sldId id="40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0" d="100"/>
          <a:sy n="60" d="100"/>
        </p:scale>
        <p:origin x="1026"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AF92BD-5D5A-4158-AE69-4D5756F818E8}" type="doc">
      <dgm:prSet loTypeId="urn:microsoft.com/office/officeart/2024/3/layout/hArchList1" loCatId="List" qsTypeId="urn:microsoft.com/office/officeart/2005/8/quickstyle/simple1" qsCatId="simple" csTypeId="urn:microsoft.com/office/officeart/2005/8/colors/accent1_2" csCatId="accent1" phldr="1"/>
      <dgm:spPr/>
      <dgm:t>
        <a:bodyPr/>
        <a:lstStyle/>
        <a:p>
          <a:endParaRPr lang="en-US"/>
        </a:p>
      </dgm:t>
    </dgm:pt>
    <dgm:pt modelId="{F9262C26-1436-4536-A0D0-225C97CAEBA8}">
      <dgm:prSet custT="1"/>
      <dgm:spPr/>
      <dgm:t>
        <a:bodyPr/>
        <a:lstStyle/>
        <a:p>
          <a:pPr>
            <a:lnSpc>
              <a:spcPct val="100000"/>
            </a:lnSpc>
            <a:defRPr b="1"/>
          </a:pPr>
          <a:r>
            <a:rPr lang="en-US" sz="2400" b="0" i="0" u="none" dirty="0"/>
            <a:t>You are representing a party in a mediation concerning parental rights and property division for a same-gender couple who lived together for 12 years but were never legally married or in a registered domestic partnership. The relationship has ended, and both parties seek resolution regarding their two teenage children (ages 14 and 16) and substantial jointly-acquired assets, including a family home, medical practice, and investment accounts. </a:t>
          </a:r>
          <a:endParaRPr lang="en-US" sz="2400" dirty="0"/>
        </a:p>
      </dgm:t>
    </dgm:pt>
    <dgm:pt modelId="{99BE90A2-1C6E-49E4-8898-1B5D6C8B44A7}" type="parTrans" cxnId="{B36C149E-C9CC-4D30-8EDC-F01DEE9A258C}">
      <dgm:prSet/>
      <dgm:spPr/>
      <dgm:t>
        <a:bodyPr/>
        <a:lstStyle/>
        <a:p>
          <a:endParaRPr lang="en-US"/>
        </a:p>
      </dgm:t>
    </dgm:pt>
    <dgm:pt modelId="{EA0F1EBD-570F-45EB-BB75-7FC56C2F1BC4}" type="sibTrans" cxnId="{B36C149E-C9CC-4D30-8EDC-F01DEE9A258C}">
      <dgm:prSet/>
      <dgm:spPr/>
      <dgm:t>
        <a:bodyPr/>
        <a:lstStyle/>
        <a:p>
          <a:pPr>
            <a:lnSpc>
              <a:spcPct val="100000"/>
            </a:lnSpc>
            <a:defRPr b="1"/>
          </a:pPr>
          <a:endParaRPr lang="en-US"/>
        </a:p>
      </dgm:t>
    </dgm:pt>
    <dgm:pt modelId="{9F8909CE-6C02-4F61-98C1-729ECB1C4ECE}" type="pres">
      <dgm:prSet presAssocID="{49AF92BD-5D5A-4158-AE69-4D5756F818E8}" presName="Name0" presStyleCnt="0">
        <dgm:presLayoutVars>
          <dgm:dir/>
          <dgm:resizeHandles val="exact"/>
        </dgm:presLayoutVars>
      </dgm:prSet>
      <dgm:spPr/>
    </dgm:pt>
    <dgm:pt modelId="{D5904D92-EC5C-438E-9843-E0CC08F50855}" type="pres">
      <dgm:prSet presAssocID="{F9262C26-1436-4536-A0D0-225C97CAEBA8}" presName="compNode" presStyleCnt="0"/>
      <dgm:spPr/>
    </dgm:pt>
    <dgm:pt modelId="{502AED7E-8D12-4CE5-885C-C6BFA32B429F}" type="pres">
      <dgm:prSet presAssocID="{F9262C26-1436-4536-A0D0-225C97CAEBA8}" presName="pictRect" presStyleLbl="revTx" presStyleIdx="0" presStyleCnt="2" custScaleY="487874">
        <dgm:presLayoutVars>
          <dgm:chMax val="0"/>
          <dgm:bulletEnabled/>
        </dgm:presLayoutVars>
      </dgm:prSet>
      <dgm:spPr/>
    </dgm:pt>
    <dgm:pt modelId="{FDEC304F-99C2-4863-B1FB-9A3E2E941EEE}" type="pres">
      <dgm:prSet presAssocID="{F9262C26-1436-4536-A0D0-225C97CAEBA8}" presName="textRect" presStyleLbl="revTx" presStyleIdx="1" presStyleCnt="2">
        <dgm:presLayoutVars>
          <dgm:bulletEnabled/>
        </dgm:presLayoutVars>
      </dgm:prSet>
      <dgm:spPr/>
    </dgm:pt>
  </dgm:ptLst>
  <dgm:cxnLst>
    <dgm:cxn modelId="{28CD5F77-69B5-4F38-92C7-F061777D018B}" type="presOf" srcId="{49AF92BD-5D5A-4158-AE69-4D5756F818E8}" destId="{9F8909CE-6C02-4F61-98C1-729ECB1C4ECE}" srcOrd="0" destOrd="0" presId="urn:microsoft.com/office/officeart/2024/3/layout/hArchList1"/>
    <dgm:cxn modelId="{B36C149E-C9CC-4D30-8EDC-F01DEE9A258C}" srcId="{49AF92BD-5D5A-4158-AE69-4D5756F818E8}" destId="{F9262C26-1436-4536-A0D0-225C97CAEBA8}" srcOrd="0" destOrd="0" parTransId="{99BE90A2-1C6E-49E4-8898-1B5D6C8B44A7}" sibTransId="{EA0F1EBD-570F-45EB-BB75-7FC56C2F1BC4}"/>
    <dgm:cxn modelId="{F9DCF5D4-1432-4152-9A49-9CC94E1F6CAE}" type="presOf" srcId="{F9262C26-1436-4536-A0D0-225C97CAEBA8}" destId="{502AED7E-8D12-4CE5-885C-C6BFA32B429F}" srcOrd="0" destOrd="0" presId="urn:microsoft.com/office/officeart/2024/3/layout/hArchList1"/>
    <dgm:cxn modelId="{4A12C54C-78A3-4F30-8CCE-517F48DD3140}" type="presParOf" srcId="{9F8909CE-6C02-4F61-98C1-729ECB1C4ECE}" destId="{D5904D92-EC5C-438E-9843-E0CC08F50855}" srcOrd="0" destOrd="0" presId="urn:microsoft.com/office/officeart/2024/3/layout/hArchList1"/>
    <dgm:cxn modelId="{AEA51362-8280-45B3-ACE9-3403DEB9C668}" type="presParOf" srcId="{D5904D92-EC5C-438E-9843-E0CC08F50855}" destId="{502AED7E-8D12-4CE5-885C-C6BFA32B429F}" srcOrd="0" destOrd="0" presId="urn:microsoft.com/office/officeart/2024/3/layout/hArchList1"/>
    <dgm:cxn modelId="{EF97FCA8-10F2-4732-80BE-26D80596D63C}" type="presParOf" srcId="{D5904D92-EC5C-438E-9843-E0CC08F50855}" destId="{FDEC304F-99C2-4863-B1FB-9A3E2E941EEE}" srcOrd="1" destOrd="0" presId="urn:microsoft.com/office/officeart/2024/3/layout/hArc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AF92BD-5D5A-4158-AE69-4D5756F818E8}" type="doc">
      <dgm:prSet loTypeId="urn:microsoft.com/office/officeart/2024/3/layout/hArchList1" loCatId="List" qsTypeId="urn:microsoft.com/office/officeart/2005/8/quickstyle/simple1" qsCatId="simple" csTypeId="urn:microsoft.com/office/officeart/2005/8/colors/accent1_2" csCatId="accent1" phldr="1"/>
      <dgm:spPr/>
      <dgm:t>
        <a:bodyPr/>
        <a:lstStyle/>
        <a:p>
          <a:endParaRPr lang="en-US"/>
        </a:p>
      </dgm:t>
    </dgm:pt>
    <dgm:pt modelId="{F9262C26-1436-4536-A0D0-225C97CAEBA8}">
      <dgm:prSet custT="1"/>
      <dgm:spPr/>
      <dgm:t>
        <a:bodyPr/>
        <a:lstStyle/>
        <a:p>
          <a:pPr>
            <a:lnSpc>
              <a:spcPct val="100000"/>
            </a:lnSpc>
            <a:defRPr b="1"/>
          </a:pPr>
          <a:r>
            <a:rPr lang="en-US" sz="1800" b="1" i="0" u="none" dirty="0"/>
            <a:t>Your Client:</a:t>
          </a:r>
          <a:r>
            <a:rPr lang="en-US" sz="1800" b="0" i="0" u="none" dirty="0"/>
            <a:t> Dr. Sarah Chen is a physician who uses she/her pronouns and has a traditionally masculine gender presentation. She is neither the adoptive nor biological mother of the children, but has functioned as their parent since birth—financially supporting the family, making parental decisions, and being recognized by the children as one of their two mothers. Her brother served as the sperm donor for both children's conception and has never claimed or sought parental rights.</a:t>
          </a:r>
        </a:p>
        <a:p>
          <a:pPr>
            <a:lnSpc>
              <a:spcPct val="100000"/>
            </a:lnSpc>
            <a:defRPr b="1"/>
          </a:pPr>
          <a:endParaRPr lang="en-US" sz="1800" dirty="0"/>
        </a:p>
        <a:p>
          <a:pPr>
            <a:lnSpc>
              <a:spcPct val="100000"/>
            </a:lnSpc>
            <a:buNone/>
          </a:pPr>
          <a:r>
            <a:rPr lang="en-US" sz="1800" b="1" i="0" u="none" dirty="0"/>
            <a:t>Opposing Counsel's Conduct:</a:t>
          </a:r>
          <a:r>
            <a:rPr lang="en-US" sz="1800" b="0" i="0" u="none" dirty="0"/>
            <a:t> Opposing counsel has made several inappropriate comments about your client, including: "Well, she's not really a mother, is she?" and "Maybe if she dressed more like a woman, the children would be less confused." These remarks visibly upset your client and disrupted the mediation process.</a:t>
          </a:r>
          <a:endParaRPr lang="en-US" sz="1800" dirty="0"/>
        </a:p>
      </dgm:t>
    </dgm:pt>
    <dgm:pt modelId="{99BE90A2-1C6E-49E4-8898-1B5D6C8B44A7}" type="parTrans" cxnId="{B36C149E-C9CC-4D30-8EDC-F01DEE9A258C}">
      <dgm:prSet/>
      <dgm:spPr/>
      <dgm:t>
        <a:bodyPr/>
        <a:lstStyle/>
        <a:p>
          <a:endParaRPr lang="en-US"/>
        </a:p>
      </dgm:t>
    </dgm:pt>
    <dgm:pt modelId="{EA0F1EBD-570F-45EB-BB75-7FC56C2F1BC4}" type="sibTrans" cxnId="{B36C149E-C9CC-4D30-8EDC-F01DEE9A258C}">
      <dgm:prSet/>
      <dgm:spPr/>
      <dgm:t>
        <a:bodyPr/>
        <a:lstStyle/>
        <a:p>
          <a:pPr>
            <a:lnSpc>
              <a:spcPct val="100000"/>
            </a:lnSpc>
            <a:defRPr b="1"/>
          </a:pPr>
          <a:endParaRPr lang="en-US"/>
        </a:p>
      </dgm:t>
    </dgm:pt>
    <dgm:pt modelId="{9F8909CE-6C02-4F61-98C1-729ECB1C4ECE}" type="pres">
      <dgm:prSet presAssocID="{49AF92BD-5D5A-4158-AE69-4D5756F818E8}" presName="Name0" presStyleCnt="0">
        <dgm:presLayoutVars>
          <dgm:dir/>
          <dgm:resizeHandles val="exact"/>
        </dgm:presLayoutVars>
      </dgm:prSet>
      <dgm:spPr/>
    </dgm:pt>
    <dgm:pt modelId="{D5904D92-EC5C-438E-9843-E0CC08F50855}" type="pres">
      <dgm:prSet presAssocID="{F9262C26-1436-4536-A0D0-225C97CAEBA8}" presName="compNode" presStyleCnt="0"/>
      <dgm:spPr/>
    </dgm:pt>
    <dgm:pt modelId="{502AED7E-8D12-4CE5-885C-C6BFA32B429F}" type="pres">
      <dgm:prSet presAssocID="{F9262C26-1436-4536-A0D0-225C97CAEBA8}" presName="pictRect" presStyleLbl="revTx" presStyleIdx="0" presStyleCnt="2" custScaleY="487874">
        <dgm:presLayoutVars>
          <dgm:chMax val="0"/>
          <dgm:bulletEnabled/>
        </dgm:presLayoutVars>
      </dgm:prSet>
      <dgm:spPr/>
    </dgm:pt>
    <dgm:pt modelId="{FDEC304F-99C2-4863-B1FB-9A3E2E941EEE}" type="pres">
      <dgm:prSet presAssocID="{F9262C26-1436-4536-A0D0-225C97CAEBA8}" presName="textRect" presStyleLbl="revTx" presStyleIdx="1" presStyleCnt="2">
        <dgm:presLayoutVars>
          <dgm:bulletEnabled/>
        </dgm:presLayoutVars>
      </dgm:prSet>
      <dgm:spPr/>
    </dgm:pt>
  </dgm:ptLst>
  <dgm:cxnLst>
    <dgm:cxn modelId="{28CD5F77-69B5-4F38-92C7-F061777D018B}" type="presOf" srcId="{49AF92BD-5D5A-4158-AE69-4D5756F818E8}" destId="{9F8909CE-6C02-4F61-98C1-729ECB1C4ECE}" srcOrd="0" destOrd="0" presId="urn:microsoft.com/office/officeart/2024/3/layout/hArchList1"/>
    <dgm:cxn modelId="{B36C149E-C9CC-4D30-8EDC-F01DEE9A258C}" srcId="{49AF92BD-5D5A-4158-AE69-4D5756F818E8}" destId="{F9262C26-1436-4536-A0D0-225C97CAEBA8}" srcOrd="0" destOrd="0" parTransId="{99BE90A2-1C6E-49E4-8898-1B5D6C8B44A7}" sibTransId="{EA0F1EBD-570F-45EB-BB75-7FC56C2F1BC4}"/>
    <dgm:cxn modelId="{F9DCF5D4-1432-4152-9A49-9CC94E1F6CAE}" type="presOf" srcId="{F9262C26-1436-4536-A0D0-225C97CAEBA8}" destId="{502AED7E-8D12-4CE5-885C-C6BFA32B429F}" srcOrd="0" destOrd="0" presId="urn:microsoft.com/office/officeart/2024/3/layout/hArchList1"/>
    <dgm:cxn modelId="{4A12C54C-78A3-4F30-8CCE-517F48DD3140}" type="presParOf" srcId="{9F8909CE-6C02-4F61-98C1-729ECB1C4ECE}" destId="{D5904D92-EC5C-438E-9843-E0CC08F50855}" srcOrd="0" destOrd="0" presId="urn:microsoft.com/office/officeart/2024/3/layout/hArchList1"/>
    <dgm:cxn modelId="{AEA51362-8280-45B3-ACE9-3403DEB9C668}" type="presParOf" srcId="{D5904D92-EC5C-438E-9843-E0CC08F50855}" destId="{502AED7E-8D12-4CE5-885C-C6BFA32B429F}" srcOrd="0" destOrd="0" presId="urn:microsoft.com/office/officeart/2024/3/layout/hArchList1"/>
    <dgm:cxn modelId="{EF97FCA8-10F2-4732-80BE-26D80596D63C}" type="presParOf" srcId="{D5904D92-EC5C-438E-9843-E0CC08F50855}" destId="{FDEC304F-99C2-4863-B1FB-9A3E2E941EEE}" srcOrd="1" destOrd="0" presId="urn:microsoft.com/office/officeart/2024/3/layout/hArc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AF92BD-5D5A-4158-AE69-4D5756F818E8}" type="doc">
      <dgm:prSet loTypeId="urn:microsoft.com/office/officeart/2024/3/layout/hArchList1" loCatId="List" qsTypeId="urn:microsoft.com/office/officeart/2005/8/quickstyle/simple1" qsCatId="simple" csTypeId="urn:microsoft.com/office/officeart/2005/8/colors/accent1_2" csCatId="accent1" phldr="1"/>
      <dgm:spPr/>
      <dgm:t>
        <a:bodyPr/>
        <a:lstStyle/>
        <a:p>
          <a:endParaRPr lang="en-US"/>
        </a:p>
      </dgm:t>
    </dgm:pt>
    <dgm:pt modelId="{F9262C26-1436-4536-A0D0-225C97CAEBA8}">
      <dgm:prSet custT="1"/>
      <dgm:spPr/>
      <dgm:t>
        <a:bodyPr/>
        <a:lstStyle/>
        <a:p>
          <a:pPr>
            <a:lnSpc>
              <a:spcPct val="100000"/>
            </a:lnSpc>
            <a:defRPr b="1"/>
          </a:pPr>
          <a:r>
            <a:rPr lang="en-US" sz="1800" b="1" i="0" u="none" dirty="0"/>
            <a:t>Your Client:</a:t>
          </a:r>
          <a:r>
            <a:rPr lang="en-US" sz="1800" b="0" i="0" u="none" dirty="0"/>
            <a:t> Lisa Martinez is a stay-at-home parent and the children's primary caretaker. She is their biological mother, having conceived both children through IVF using sperm donated by Dr. Chen's brother. She seeks primary custody and a substantial portion of the jointly acquired assets.</a:t>
          </a:r>
        </a:p>
        <a:p>
          <a:pPr>
            <a:lnSpc>
              <a:spcPct val="100000"/>
            </a:lnSpc>
            <a:defRPr b="1"/>
          </a:pPr>
          <a:endParaRPr lang="en-US" sz="1800" dirty="0"/>
        </a:p>
        <a:p>
          <a:pPr>
            <a:lnSpc>
              <a:spcPct val="100000"/>
            </a:lnSpc>
            <a:buNone/>
          </a:pPr>
          <a:r>
            <a:rPr lang="en-US" sz="1800" b="1" i="0" u="none" dirty="0"/>
            <a:t>Mediator Conduct:</a:t>
          </a:r>
          <a:r>
            <a:rPr lang="en-US" sz="1800" b="0" i="0" u="none" dirty="0"/>
            <a:t> The mediator appears genuinely confused by the family structure, repeatedly asking questions like "But how could you accumulate all these assets </a:t>
          </a:r>
          <a:r>
            <a:rPr lang="en-US" sz="1800" b="0" i="1" u="none" dirty="0"/>
            <a:t>together </a:t>
          </a:r>
          <a:r>
            <a:rPr lang="en-US" sz="1800" b="0" i="0" u="none" dirty="0"/>
            <a:t>without being married?" and "I don't understand—who is the real parent here?" He seems unfamiliar with LGBTQ+ family formations and keeps referring to the ex as "the other woman" rather than as a parent.</a:t>
          </a:r>
          <a:endParaRPr lang="en-US" sz="1800" dirty="0"/>
        </a:p>
      </dgm:t>
    </dgm:pt>
    <dgm:pt modelId="{99BE90A2-1C6E-49E4-8898-1B5D6C8B44A7}" type="parTrans" cxnId="{B36C149E-C9CC-4D30-8EDC-F01DEE9A258C}">
      <dgm:prSet/>
      <dgm:spPr/>
      <dgm:t>
        <a:bodyPr/>
        <a:lstStyle/>
        <a:p>
          <a:endParaRPr lang="en-US"/>
        </a:p>
      </dgm:t>
    </dgm:pt>
    <dgm:pt modelId="{EA0F1EBD-570F-45EB-BB75-7FC56C2F1BC4}" type="sibTrans" cxnId="{B36C149E-C9CC-4D30-8EDC-F01DEE9A258C}">
      <dgm:prSet/>
      <dgm:spPr/>
      <dgm:t>
        <a:bodyPr/>
        <a:lstStyle/>
        <a:p>
          <a:pPr>
            <a:lnSpc>
              <a:spcPct val="100000"/>
            </a:lnSpc>
            <a:defRPr b="1"/>
          </a:pPr>
          <a:endParaRPr lang="en-US"/>
        </a:p>
      </dgm:t>
    </dgm:pt>
    <dgm:pt modelId="{9F8909CE-6C02-4F61-98C1-729ECB1C4ECE}" type="pres">
      <dgm:prSet presAssocID="{49AF92BD-5D5A-4158-AE69-4D5756F818E8}" presName="Name0" presStyleCnt="0">
        <dgm:presLayoutVars>
          <dgm:dir/>
          <dgm:resizeHandles val="exact"/>
        </dgm:presLayoutVars>
      </dgm:prSet>
      <dgm:spPr/>
    </dgm:pt>
    <dgm:pt modelId="{D5904D92-EC5C-438E-9843-E0CC08F50855}" type="pres">
      <dgm:prSet presAssocID="{F9262C26-1436-4536-A0D0-225C97CAEBA8}" presName="compNode" presStyleCnt="0"/>
      <dgm:spPr/>
    </dgm:pt>
    <dgm:pt modelId="{502AED7E-8D12-4CE5-885C-C6BFA32B429F}" type="pres">
      <dgm:prSet presAssocID="{F9262C26-1436-4536-A0D0-225C97CAEBA8}" presName="pictRect" presStyleLbl="revTx" presStyleIdx="0" presStyleCnt="2" custScaleY="487874">
        <dgm:presLayoutVars>
          <dgm:chMax val="0"/>
          <dgm:bulletEnabled/>
        </dgm:presLayoutVars>
      </dgm:prSet>
      <dgm:spPr/>
    </dgm:pt>
    <dgm:pt modelId="{FDEC304F-99C2-4863-B1FB-9A3E2E941EEE}" type="pres">
      <dgm:prSet presAssocID="{F9262C26-1436-4536-A0D0-225C97CAEBA8}" presName="textRect" presStyleLbl="revTx" presStyleIdx="1" presStyleCnt="2">
        <dgm:presLayoutVars>
          <dgm:bulletEnabled/>
        </dgm:presLayoutVars>
      </dgm:prSet>
      <dgm:spPr/>
    </dgm:pt>
  </dgm:ptLst>
  <dgm:cxnLst>
    <dgm:cxn modelId="{28CD5F77-69B5-4F38-92C7-F061777D018B}" type="presOf" srcId="{49AF92BD-5D5A-4158-AE69-4D5756F818E8}" destId="{9F8909CE-6C02-4F61-98C1-729ECB1C4ECE}" srcOrd="0" destOrd="0" presId="urn:microsoft.com/office/officeart/2024/3/layout/hArchList1"/>
    <dgm:cxn modelId="{B36C149E-C9CC-4D30-8EDC-F01DEE9A258C}" srcId="{49AF92BD-5D5A-4158-AE69-4D5756F818E8}" destId="{F9262C26-1436-4536-A0D0-225C97CAEBA8}" srcOrd="0" destOrd="0" parTransId="{99BE90A2-1C6E-49E4-8898-1B5D6C8B44A7}" sibTransId="{EA0F1EBD-570F-45EB-BB75-7FC56C2F1BC4}"/>
    <dgm:cxn modelId="{F9DCF5D4-1432-4152-9A49-9CC94E1F6CAE}" type="presOf" srcId="{F9262C26-1436-4536-A0D0-225C97CAEBA8}" destId="{502AED7E-8D12-4CE5-885C-C6BFA32B429F}" srcOrd="0" destOrd="0" presId="urn:microsoft.com/office/officeart/2024/3/layout/hArchList1"/>
    <dgm:cxn modelId="{4A12C54C-78A3-4F30-8CCE-517F48DD3140}" type="presParOf" srcId="{9F8909CE-6C02-4F61-98C1-729ECB1C4ECE}" destId="{D5904D92-EC5C-438E-9843-E0CC08F50855}" srcOrd="0" destOrd="0" presId="urn:microsoft.com/office/officeart/2024/3/layout/hArchList1"/>
    <dgm:cxn modelId="{AEA51362-8280-45B3-ACE9-3403DEB9C668}" type="presParOf" srcId="{D5904D92-EC5C-438E-9843-E0CC08F50855}" destId="{502AED7E-8D12-4CE5-885C-C6BFA32B429F}" srcOrd="0" destOrd="0" presId="urn:microsoft.com/office/officeart/2024/3/layout/hArchList1"/>
    <dgm:cxn modelId="{EF97FCA8-10F2-4732-80BE-26D80596D63C}" type="presParOf" srcId="{D5904D92-EC5C-438E-9843-E0CC08F50855}" destId="{FDEC304F-99C2-4863-B1FB-9A3E2E941EEE}" srcOrd="1" destOrd="0" presId="urn:microsoft.com/office/officeart/2024/3/layout/hArc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2AED7E-8D12-4CE5-885C-C6BFA32B429F}">
      <dsp:nvSpPr>
        <dsp:cNvPr id="0" name=""/>
        <dsp:cNvSpPr/>
      </dsp:nvSpPr>
      <dsp:spPr>
        <a:xfrm>
          <a:off x="0" y="0"/>
          <a:ext cx="8762372" cy="3504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30480" rIns="30480" bIns="30480" numCol="1" spcCol="1270" anchor="t" anchorCtr="0">
          <a:noAutofit/>
        </a:bodyPr>
        <a:lstStyle/>
        <a:p>
          <a:pPr marL="0" lvl="0" indent="0" algn="l" defTabSz="1066800">
            <a:lnSpc>
              <a:spcPct val="100000"/>
            </a:lnSpc>
            <a:spcBef>
              <a:spcPct val="0"/>
            </a:spcBef>
            <a:spcAft>
              <a:spcPct val="35000"/>
            </a:spcAft>
            <a:buNone/>
            <a:defRPr b="1"/>
          </a:pPr>
          <a:r>
            <a:rPr lang="en-US" sz="2400" b="0" i="0" u="none" kern="1200" dirty="0"/>
            <a:t>You are representing a party in a mediation concerning parental rights and property division for a same-gender couple who lived together for 12 years but were never legally married or in a registered domestic partnership. The relationship has ended, and both parties seek resolution regarding their two teenage children (ages 14 and 16) and substantial jointly-acquired assets, including a family home, medical practice, and investment accounts. </a:t>
          </a:r>
          <a:endParaRPr lang="en-US" sz="2400" kern="1200" dirty="0"/>
        </a:p>
      </dsp:txBody>
      <dsp:txXfrm>
        <a:off x="0" y="0"/>
        <a:ext cx="8762372" cy="3504949"/>
      </dsp:txXfrm>
    </dsp:sp>
    <dsp:sp modelId="{FDEC304F-99C2-4863-B1FB-9A3E2E941EEE}">
      <dsp:nvSpPr>
        <dsp:cNvPr id="0" name=""/>
        <dsp:cNvSpPr/>
      </dsp:nvSpPr>
      <dsp:spPr>
        <a:xfrm>
          <a:off x="0" y="2111680"/>
          <a:ext cx="8762372" cy="2160140"/>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2AED7E-8D12-4CE5-885C-C6BFA32B429F}">
      <dsp:nvSpPr>
        <dsp:cNvPr id="0" name=""/>
        <dsp:cNvSpPr/>
      </dsp:nvSpPr>
      <dsp:spPr>
        <a:xfrm>
          <a:off x="0" y="0"/>
          <a:ext cx="8762372" cy="3504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b="1" i="0" u="none" kern="1200" dirty="0"/>
            <a:t>Your Client:</a:t>
          </a:r>
          <a:r>
            <a:rPr lang="en-US" sz="1800" b="0" i="0" u="none" kern="1200" dirty="0"/>
            <a:t> Dr. Sarah Chen is a physician who uses she/her pronouns and has a traditionally masculine gender presentation. She is neither the adoptive nor biological mother of the children, but has functioned as their parent since birth—financially supporting the family, making parental decisions, and being recognized by the children as one of their two mothers. Her brother served as the sperm donor for both children's conception and has never claimed or sought parental rights.</a:t>
          </a:r>
        </a:p>
        <a:p>
          <a:pPr marL="0" lvl="0" indent="0" algn="l" defTabSz="800100">
            <a:lnSpc>
              <a:spcPct val="100000"/>
            </a:lnSpc>
            <a:spcBef>
              <a:spcPct val="0"/>
            </a:spcBef>
            <a:spcAft>
              <a:spcPct val="35000"/>
            </a:spcAft>
            <a:buNone/>
            <a:defRPr b="1"/>
          </a:pPr>
          <a:endParaRPr lang="en-US" sz="1800" kern="1200" dirty="0"/>
        </a:p>
        <a:p>
          <a:pPr marL="0" lvl="0" indent="0" algn="l" defTabSz="800100">
            <a:lnSpc>
              <a:spcPct val="100000"/>
            </a:lnSpc>
            <a:spcBef>
              <a:spcPct val="0"/>
            </a:spcBef>
            <a:spcAft>
              <a:spcPct val="35000"/>
            </a:spcAft>
            <a:buNone/>
          </a:pPr>
          <a:r>
            <a:rPr lang="en-US" sz="1800" b="1" i="0" u="none" kern="1200" dirty="0"/>
            <a:t>Opposing Counsel's Conduct:</a:t>
          </a:r>
          <a:r>
            <a:rPr lang="en-US" sz="1800" b="0" i="0" u="none" kern="1200" dirty="0"/>
            <a:t> Opposing counsel has made several inappropriate comments about your client, including: "Well, she's not really a mother, is she?" and "Maybe if she dressed more like a woman, the children would be less confused." These remarks visibly upset your client and disrupted the mediation process.</a:t>
          </a:r>
          <a:endParaRPr lang="en-US" sz="1800" kern="1200" dirty="0"/>
        </a:p>
      </dsp:txBody>
      <dsp:txXfrm>
        <a:off x="0" y="0"/>
        <a:ext cx="8762372" cy="3504949"/>
      </dsp:txXfrm>
    </dsp:sp>
    <dsp:sp modelId="{FDEC304F-99C2-4863-B1FB-9A3E2E941EEE}">
      <dsp:nvSpPr>
        <dsp:cNvPr id="0" name=""/>
        <dsp:cNvSpPr/>
      </dsp:nvSpPr>
      <dsp:spPr>
        <a:xfrm>
          <a:off x="0" y="2111680"/>
          <a:ext cx="8762372" cy="3047137"/>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2AED7E-8D12-4CE5-885C-C6BFA32B429F}">
      <dsp:nvSpPr>
        <dsp:cNvPr id="0" name=""/>
        <dsp:cNvSpPr/>
      </dsp:nvSpPr>
      <dsp:spPr>
        <a:xfrm>
          <a:off x="0" y="0"/>
          <a:ext cx="8762372" cy="3504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b="1" i="0" u="none" kern="1200" dirty="0"/>
            <a:t>Your Client:</a:t>
          </a:r>
          <a:r>
            <a:rPr lang="en-US" sz="1800" b="0" i="0" u="none" kern="1200" dirty="0"/>
            <a:t> Lisa Martinez is a stay-at-home parent and the children's primary caretaker. She is their biological mother, having conceived both children through IVF using sperm donated by Dr. Chen's brother. She seeks primary custody and a substantial portion of the jointly acquired assets.</a:t>
          </a:r>
        </a:p>
        <a:p>
          <a:pPr marL="0" lvl="0" indent="0" algn="l" defTabSz="800100">
            <a:lnSpc>
              <a:spcPct val="100000"/>
            </a:lnSpc>
            <a:spcBef>
              <a:spcPct val="0"/>
            </a:spcBef>
            <a:spcAft>
              <a:spcPct val="35000"/>
            </a:spcAft>
            <a:buNone/>
            <a:defRPr b="1"/>
          </a:pPr>
          <a:endParaRPr lang="en-US" sz="1800" kern="1200" dirty="0"/>
        </a:p>
        <a:p>
          <a:pPr marL="0" lvl="0" indent="0" algn="l" defTabSz="800100">
            <a:lnSpc>
              <a:spcPct val="100000"/>
            </a:lnSpc>
            <a:spcBef>
              <a:spcPct val="0"/>
            </a:spcBef>
            <a:spcAft>
              <a:spcPct val="35000"/>
            </a:spcAft>
            <a:buNone/>
          </a:pPr>
          <a:r>
            <a:rPr lang="en-US" sz="1800" b="1" i="0" u="none" kern="1200" dirty="0"/>
            <a:t>Mediator Conduct:</a:t>
          </a:r>
          <a:r>
            <a:rPr lang="en-US" sz="1800" b="0" i="0" u="none" kern="1200" dirty="0"/>
            <a:t> The mediator appears genuinely confused by the family structure, repeatedly asking questions like "But how could you accumulate all these assets </a:t>
          </a:r>
          <a:r>
            <a:rPr lang="en-US" sz="1800" b="0" i="1" u="none" kern="1200" dirty="0"/>
            <a:t>together </a:t>
          </a:r>
          <a:r>
            <a:rPr lang="en-US" sz="1800" b="0" i="0" u="none" kern="1200" dirty="0"/>
            <a:t>without being married?" and "I don't understand—who is the real parent here?" He seems unfamiliar with LGBTQ+ family formations and keeps referring to the ex as "the other woman" rather than as a parent.</a:t>
          </a:r>
          <a:endParaRPr lang="en-US" sz="1800" kern="1200" dirty="0"/>
        </a:p>
      </dsp:txBody>
      <dsp:txXfrm>
        <a:off x="0" y="0"/>
        <a:ext cx="8762372" cy="3504949"/>
      </dsp:txXfrm>
    </dsp:sp>
    <dsp:sp modelId="{FDEC304F-99C2-4863-B1FB-9A3E2E941EEE}">
      <dsp:nvSpPr>
        <dsp:cNvPr id="0" name=""/>
        <dsp:cNvSpPr/>
      </dsp:nvSpPr>
      <dsp:spPr>
        <a:xfrm>
          <a:off x="0" y="2111680"/>
          <a:ext cx="8762372" cy="3047137"/>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24/3/layout/hArchList1">
  <dgm:title val="Horizontal Text Blocks"/>
  <dgm:desc val="Short bits of text with formatted headers. Use as an easier-to-read alternative to a bulleted list."/>
  <dgm:catLst>
    <dgm:cat type="list" pri="100"/>
    <dgm:cat type="timeline" pri="500"/>
    <dgm:cat type="process" pri="6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vertAlign" val="t"/>
          <dgm:param type="horzAlign" val="l"/>
        </dgm:alg>
      </dgm:if>
      <dgm:else name="Name3">
        <dgm:alg type="lin">
          <dgm:param type="vertAlign" val="t"/>
          <dgm:param type="horzAlign" val="r"/>
        </dgm:alg>
      </dgm:else>
    </dgm:choose>
    <dgm:presOf/>
    <dgm:constrLst>
      <dgm:constr type="primFontSz" for="des" forName="pictRect" op="equ" val="18"/>
      <dgm:constr type="primFontSz" for="des" forName="textRect" refType="primFontSz" refFor="des" refForName="pictRect" op="equ" fact="0.77"/>
      <dgm:constr type="w" for="ch" forName="compNode" refType="w"/>
      <dgm:constr type="h" for="ch" forName="compNode" refType="h"/>
      <dgm:constr type="h" for="des" forName="pictRect" op="equ"/>
      <dgm:constr type="h" for="des" forName="pictRect" refType="primFontSz" refFor="des" refForName="pictRect" fact="3"/>
      <dgm:constr type="w" for="ch" ptType="sibTrans" refType="w" refFor="ch" refForName="compNode" op="equ" fact="0.1"/>
      <dgm:constr type="sp" refType="w" refFor="ch" refForName="compNode" op="equ" fact="0.1"/>
    </dgm:constrLst>
    <dgm:ruleLst/>
    <dgm:forEach name="Name4" axis="ch" ptType="node" cnt="20">
      <dgm:layoutNode name="compNode">
        <dgm:alg type="composite"/>
        <dgm:shape xmlns:r="http://schemas.openxmlformats.org/officeDocument/2006/relationships" r:blip="">
          <dgm:adjLst/>
        </dgm:shape>
        <dgm:presOf axis="self"/>
        <dgm:constrLst>
          <dgm:constr type="h" for="ch" forName="pictRect" refType="h" fact="0.1"/>
          <dgm:constr type="l" for="ch" forName="pictRect"/>
          <dgm:constr type="t" for="ch" forName="pictRect"/>
          <dgm:constr type="l" for="ch" forName="textRect"/>
          <dgm:constr type="t" for="ch" forName="textRect" refType="b" refFor="ch" refForName="pictRect"/>
        </dgm:constrLst>
        <dgm:ruleLst/>
        <dgm:layoutNode name="pictRect"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choosePictRectConstraints">
            <dgm:if name="ifPictRectConstraints" func="var" arg="dir" op="equ" val="norm">
              <dgm:constrLst>
                <dgm:constr type="h" refType="w" op="lte" fact="0.4"/>
                <dgm:constr type="lMarg" val="10.8"/>
                <dgm:constr type="rMarg" refType="primFontSz" fact="0.1"/>
                <dgm:constr type="tMarg" refType="primFontSz" fact="0.1"/>
                <dgm:constr type="bMarg" refType="primFontSz" fact="0.1"/>
              </dgm:constrLst>
            </dgm:if>
            <dgm:else name="elsePictRectConstraints">
              <dgm:constrLst>
                <dgm:constr type="lMarg" refType="primFontSz" fact="0.1"/>
                <dgm:constr type="rMarg" val="10.8"/>
                <dgm:constr type="tMarg" refType="primFontSz" fact="0.1"/>
                <dgm:constr type="bMarg" refType="primFontSz" fact="0.1"/>
              </dgm:constrLst>
            </dgm:else>
          </dgm:choose>
          <dgm:ruleLst>
            <dgm:rule type="h" val="INF" fact="NaN" max="NaN"/>
            <dgm:rule type="primFontSz" val="5" fact="NaN" max="NaN"/>
          </dgm:ruleLst>
        </dgm:layoutNode>
        <dgm:layoutNode name="textRect"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chooseTextRectConstraints">
            <dgm:if name="ifTextRectConstraints" func="var" arg="dir" op="equ" val="norm">
              <dgm:constrLst>
                <dgm:constr type="lMarg" val="10.8"/>
                <dgm:constr type="rMarg" refType="primFontSz" fact="0.1"/>
                <dgm:constr type="tMarg" refType="primFontSz" fact="0.1"/>
                <dgm:constr type="bMarg" refType="primFontSz" fact="0.1"/>
              </dgm:constrLst>
            </dgm:if>
            <dgm:else name="elseTextRectConstraints">
              <dgm:constrLst>
                <dgm:constr type="lMarg" refType="primFontSz" fact="0.1"/>
                <dgm:constr type="rMarg" val="10.8"/>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24/3/layout/hArchList1">
  <dgm:title val="Horizontal Text Blocks"/>
  <dgm:desc val="Short bits of text with formatted headers. Use as an easier-to-read alternative to a bulleted list."/>
  <dgm:catLst>
    <dgm:cat type="list" pri="100"/>
    <dgm:cat type="timeline" pri="500"/>
    <dgm:cat type="process" pri="6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vertAlign" val="t"/>
          <dgm:param type="horzAlign" val="l"/>
        </dgm:alg>
      </dgm:if>
      <dgm:else name="Name3">
        <dgm:alg type="lin">
          <dgm:param type="vertAlign" val="t"/>
          <dgm:param type="horzAlign" val="r"/>
        </dgm:alg>
      </dgm:else>
    </dgm:choose>
    <dgm:presOf/>
    <dgm:constrLst>
      <dgm:constr type="primFontSz" for="des" forName="pictRect" op="equ" val="18"/>
      <dgm:constr type="primFontSz" for="des" forName="textRect" refType="primFontSz" refFor="des" refForName="pictRect" op="equ" fact="0.77"/>
      <dgm:constr type="w" for="ch" forName="compNode" refType="w"/>
      <dgm:constr type="h" for="ch" forName="compNode" refType="h"/>
      <dgm:constr type="h" for="des" forName="pictRect" op="equ"/>
      <dgm:constr type="h" for="des" forName="pictRect" refType="primFontSz" refFor="des" refForName="pictRect" fact="3"/>
      <dgm:constr type="w" for="ch" ptType="sibTrans" refType="w" refFor="ch" refForName="compNode" op="equ" fact="0.1"/>
      <dgm:constr type="sp" refType="w" refFor="ch" refForName="compNode" op="equ" fact="0.1"/>
    </dgm:constrLst>
    <dgm:ruleLst/>
    <dgm:forEach name="Name4" axis="ch" ptType="node" cnt="20">
      <dgm:layoutNode name="compNode">
        <dgm:alg type="composite"/>
        <dgm:shape xmlns:r="http://schemas.openxmlformats.org/officeDocument/2006/relationships" r:blip="">
          <dgm:adjLst/>
        </dgm:shape>
        <dgm:presOf axis="self"/>
        <dgm:constrLst>
          <dgm:constr type="h" for="ch" forName="pictRect" refType="h" fact="0.1"/>
          <dgm:constr type="l" for="ch" forName="pictRect"/>
          <dgm:constr type="t" for="ch" forName="pictRect"/>
          <dgm:constr type="l" for="ch" forName="textRect"/>
          <dgm:constr type="t" for="ch" forName="textRect" refType="b" refFor="ch" refForName="pictRect"/>
        </dgm:constrLst>
        <dgm:ruleLst/>
        <dgm:layoutNode name="pictRect"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choosePictRectConstraints">
            <dgm:if name="ifPictRectConstraints" func="var" arg="dir" op="equ" val="norm">
              <dgm:constrLst>
                <dgm:constr type="h" refType="w" op="lte" fact="0.4"/>
                <dgm:constr type="lMarg" val="10.8"/>
                <dgm:constr type="rMarg" refType="primFontSz" fact="0.1"/>
                <dgm:constr type="tMarg" refType="primFontSz" fact="0.1"/>
                <dgm:constr type="bMarg" refType="primFontSz" fact="0.1"/>
              </dgm:constrLst>
            </dgm:if>
            <dgm:else name="elsePictRectConstraints">
              <dgm:constrLst>
                <dgm:constr type="lMarg" refType="primFontSz" fact="0.1"/>
                <dgm:constr type="rMarg" val="10.8"/>
                <dgm:constr type="tMarg" refType="primFontSz" fact="0.1"/>
                <dgm:constr type="bMarg" refType="primFontSz" fact="0.1"/>
              </dgm:constrLst>
            </dgm:else>
          </dgm:choose>
          <dgm:ruleLst>
            <dgm:rule type="h" val="INF" fact="NaN" max="NaN"/>
            <dgm:rule type="primFontSz" val="5" fact="NaN" max="NaN"/>
          </dgm:ruleLst>
        </dgm:layoutNode>
        <dgm:layoutNode name="textRect"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chooseTextRectConstraints">
            <dgm:if name="ifTextRectConstraints" func="var" arg="dir" op="equ" val="norm">
              <dgm:constrLst>
                <dgm:constr type="lMarg" val="10.8"/>
                <dgm:constr type="rMarg" refType="primFontSz" fact="0.1"/>
                <dgm:constr type="tMarg" refType="primFontSz" fact="0.1"/>
                <dgm:constr type="bMarg" refType="primFontSz" fact="0.1"/>
              </dgm:constrLst>
            </dgm:if>
            <dgm:else name="elseTextRectConstraints">
              <dgm:constrLst>
                <dgm:constr type="lMarg" refType="primFontSz" fact="0.1"/>
                <dgm:constr type="rMarg" val="10.8"/>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24/3/layout/hArchList1">
  <dgm:title val="Horizontal Text Blocks"/>
  <dgm:desc val="Short bits of text with formatted headers. Use as an easier-to-read alternative to a bulleted list."/>
  <dgm:catLst>
    <dgm:cat type="list" pri="100"/>
    <dgm:cat type="timeline" pri="500"/>
    <dgm:cat type="process" pri="6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vertAlign" val="t"/>
          <dgm:param type="horzAlign" val="l"/>
        </dgm:alg>
      </dgm:if>
      <dgm:else name="Name3">
        <dgm:alg type="lin">
          <dgm:param type="vertAlign" val="t"/>
          <dgm:param type="horzAlign" val="r"/>
        </dgm:alg>
      </dgm:else>
    </dgm:choose>
    <dgm:presOf/>
    <dgm:constrLst>
      <dgm:constr type="primFontSz" for="des" forName="pictRect" op="equ" val="18"/>
      <dgm:constr type="primFontSz" for="des" forName="textRect" refType="primFontSz" refFor="des" refForName="pictRect" op="equ" fact="0.77"/>
      <dgm:constr type="w" for="ch" forName="compNode" refType="w"/>
      <dgm:constr type="h" for="ch" forName="compNode" refType="h"/>
      <dgm:constr type="h" for="des" forName="pictRect" op="equ"/>
      <dgm:constr type="h" for="des" forName="pictRect" refType="primFontSz" refFor="des" refForName="pictRect" fact="3"/>
      <dgm:constr type="w" for="ch" ptType="sibTrans" refType="w" refFor="ch" refForName="compNode" op="equ" fact="0.1"/>
      <dgm:constr type="sp" refType="w" refFor="ch" refForName="compNode" op="equ" fact="0.1"/>
    </dgm:constrLst>
    <dgm:ruleLst/>
    <dgm:forEach name="Name4" axis="ch" ptType="node" cnt="20">
      <dgm:layoutNode name="compNode">
        <dgm:alg type="composite"/>
        <dgm:shape xmlns:r="http://schemas.openxmlformats.org/officeDocument/2006/relationships" r:blip="">
          <dgm:adjLst/>
        </dgm:shape>
        <dgm:presOf axis="self"/>
        <dgm:constrLst>
          <dgm:constr type="h" for="ch" forName="pictRect" refType="h" fact="0.1"/>
          <dgm:constr type="l" for="ch" forName="pictRect"/>
          <dgm:constr type="t" for="ch" forName="pictRect"/>
          <dgm:constr type="l" for="ch" forName="textRect"/>
          <dgm:constr type="t" for="ch" forName="textRect" refType="b" refFor="ch" refForName="pictRect"/>
        </dgm:constrLst>
        <dgm:ruleLst/>
        <dgm:layoutNode name="pictRect"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choosePictRectConstraints">
            <dgm:if name="ifPictRectConstraints" func="var" arg="dir" op="equ" val="norm">
              <dgm:constrLst>
                <dgm:constr type="h" refType="w" op="lte" fact="0.4"/>
                <dgm:constr type="lMarg" val="10.8"/>
                <dgm:constr type="rMarg" refType="primFontSz" fact="0.1"/>
                <dgm:constr type="tMarg" refType="primFontSz" fact="0.1"/>
                <dgm:constr type="bMarg" refType="primFontSz" fact="0.1"/>
              </dgm:constrLst>
            </dgm:if>
            <dgm:else name="elsePictRectConstraints">
              <dgm:constrLst>
                <dgm:constr type="lMarg" refType="primFontSz" fact="0.1"/>
                <dgm:constr type="rMarg" val="10.8"/>
                <dgm:constr type="tMarg" refType="primFontSz" fact="0.1"/>
                <dgm:constr type="bMarg" refType="primFontSz" fact="0.1"/>
              </dgm:constrLst>
            </dgm:else>
          </dgm:choose>
          <dgm:ruleLst>
            <dgm:rule type="h" val="INF" fact="NaN" max="NaN"/>
            <dgm:rule type="primFontSz" val="5" fact="NaN" max="NaN"/>
          </dgm:ruleLst>
        </dgm:layoutNode>
        <dgm:layoutNode name="textRect"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chooseTextRectConstraints">
            <dgm:if name="ifTextRectConstraints" func="var" arg="dir" op="equ" val="norm">
              <dgm:constrLst>
                <dgm:constr type="lMarg" val="10.8"/>
                <dgm:constr type="rMarg" refType="primFontSz" fact="0.1"/>
                <dgm:constr type="tMarg" refType="primFontSz" fact="0.1"/>
                <dgm:constr type="bMarg" refType="primFontSz" fact="0.1"/>
              </dgm:constrLst>
            </dgm:if>
            <dgm:else name="elseTextRectConstraints">
              <dgm:constrLst>
                <dgm:constr type="lMarg" refType="primFontSz" fact="0.1"/>
                <dgm:constr type="rMarg" val="10.8"/>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5832C9-2B25-45FF-B6A3-6D52C1CA074D}" type="datetimeFigureOut">
              <a:rPr lang="en-US" smtClean="0"/>
              <a:t>7/24/2025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539DE-3DB4-45BF-99F8-5612EFB9D283}" type="slidenum">
              <a:rPr lang="en-US" smtClean="0"/>
              <a:t>‹#›</a:t>
            </a:fld>
            <a:endParaRPr lang="en-US"/>
          </a:p>
        </p:txBody>
      </p:sp>
    </p:spTree>
    <p:extLst>
      <p:ext uri="{BB962C8B-B14F-4D97-AF65-F5344CB8AC3E}">
        <p14:creationId xmlns:p14="http://schemas.microsoft.com/office/powerpoint/2010/main" val="4256636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37CD3-E3E4-D03C-DCEF-62B003CCB6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D41921-39E1-3B61-1794-A1FC1FB4A2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8E1AAA-139A-2E0D-F88A-3E6E79D0511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9E28E7E-CF17-F89C-8433-A3597C2E415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7CC95B-E32A-42FA-83B8-A2F92036C89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3946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A98B2A-70A8-A9AC-0DFA-73C46BAE97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058DB1-28DB-EBFA-B937-3CA4A1215F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5D613A-6E3E-072F-E645-C46B69A26EE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F80D50F-0C47-9640-4B82-60637621E99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7CC95B-E32A-42FA-83B8-A2F92036C89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28496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5F7EF-43CA-BCF2-383D-55D69B5120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9EC112-9430-8F8B-6BBF-DBC7A62F0F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54B4D1-49EB-0E6B-6EDA-8434E629897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5C6C00C-020E-EAD8-4A4F-378219A789F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7CC95B-E32A-42FA-83B8-A2F92036C89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15278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E26153-DD90-FCDC-6F4C-D3D524410E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610155-572A-EA91-752C-B9CA32C1F6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53FBA0-5E7E-B57F-571E-7B2299A1A8E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A53C4F2-E37B-67C0-F947-3AD038B1BA2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7CC95B-E32A-42FA-83B8-A2F92036C89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30150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A80712-A5C6-454C-9E6C-AD14C5244685}"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43500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9E1229D3-12B0-47A8-B92E-80CC8FEE0452}" type="datetimeFigureOut">
              <a:rPr lang="en-US" smtClean="0"/>
              <a:t>7/24/2025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117618127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1229D3-12B0-47A8-B92E-80CC8FEE0452}"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2416347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1229D3-12B0-47A8-B92E-80CC8FEE0452}" type="datetimeFigureOut">
              <a:rPr lang="en-US" smtClean="0"/>
              <a:t>7/24/2025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3803174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255D0-76B9-57B5-4DAB-EB842DABF5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144935-E9DC-EBE0-5C7A-27692CCC52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BDAB92-B200-1400-EF66-E7B97BFEDD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156368-437B-113D-97EC-BAD9CED531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F128E2-D081-89EB-D58E-B7586B1091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E4A187A-A9C4-A91B-58E4-9695A65753F0}"/>
              </a:ext>
            </a:extLst>
          </p:cNvPr>
          <p:cNvSpPr>
            <a:spLocks noGrp="1"/>
          </p:cNvSpPr>
          <p:nvPr>
            <p:ph type="dt" sz="half" idx="10"/>
          </p:nvPr>
        </p:nvSpPr>
        <p:spPr/>
        <p:txBody>
          <a:bodyPr/>
          <a:lstStyle/>
          <a:p>
            <a:fld id="{9E1229D3-12B0-47A8-B92E-80CC8FEE0452}" type="datetimeFigureOut">
              <a:rPr lang="en-US" smtClean="0"/>
              <a:t>7/24/2025</a:t>
            </a:fld>
            <a:endParaRPr lang="en-US"/>
          </a:p>
        </p:txBody>
      </p:sp>
      <p:sp>
        <p:nvSpPr>
          <p:cNvPr id="8" name="Footer Placeholder 7">
            <a:extLst>
              <a:ext uri="{FF2B5EF4-FFF2-40B4-BE49-F238E27FC236}">
                <a16:creationId xmlns:a16="http://schemas.microsoft.com/office/drawing/2014/main" id="{4A9DB831-F67D-C90C-94DA-0DC228B263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DCB60F-F5D9-9C89-9F47-F9050DAD442E}"/>
              </a:ext>
            </a:extLst>
          </p:cNvPr>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2756611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1229D3-12B0-47A8-B92E-80CC8FEE0452}" type="datetimeFigureOut">
              <a:rPr lang="en-US" smtClean="0"/>
              <a:t>7/24/2025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2507679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9E1229D3-12B0-47A8-B92E-80CC8FEE0452}" type="datetimeFigureOut">
              <a:rPr lang="en-US" smtClean="0"/>
              <a:t>7/24/2025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425310564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9E1229D3-12B0-47A8-B92E-80CC8FEE0452}" type="datetimeFigureOut">
              <a:rPr lang="en-US" smtClean="0"/>
              <a:t>7/24/2025</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344253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9E1229D3-12B0-47A8-B92E-80CC8FEE0452}" type="datetimeFigureOut">
              <a:rPr lang="en-US" smtClean="0"/>
              <a:t>7/24/2025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AA250F-813C-48F6-9A7A-894BE8C9ADBC}"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60980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1229D3-12B0-47A8-B92E-80CC8FEE0452}" type="datetimeFigureOut">
              <a:rPr lang="en-US" smtClean="0"/>
              <a:t>7/24/2025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3081327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1229D3-12B0-47A8-B92E-80CC8FEE0452}" type="datetimeFigureOut">
              <a:rPr lang="en-US" smtClean="0"/>
              <a:t>7/24/2025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49269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9E1229D3-12B0-47A8-B92E-80CC8FEE0452}" type="datetimeFigureOut">
              <a:rPr lang="en-US" smtClean="0"/>
              <a:t>7/24/2025</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233681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E1229D3-12B0-47A8-B92E-80CC8FEE0452}" type="datetimeFigureOut">
              <a:rPr lang="en-US" smtClean="0"/>
              <a:t>7/24/2025</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DAA250F-813C-48F6-9A7A-894BE8C9ADBC}" type="slidenum">
              <a:rPr lang="en-US" smtClean="0"/>
              <a:t>‹#›</a:t>
            </a:fld>
            <a:endParaRPr lang="en-US"/>
          </a:p>
        </p:txBody>
      </p:sp>
    </p:spTree>
    <p:extLst>
      <p:ext uri="{BB962C8B-B14F-4D97-AF65-F5344CB8AC3E}">
        <p14:creationId xmlns:p14="http://schemas.microsoft.com/office/powerpoint/2010/main" val="1134564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9E1229D3-12B0-47A8-B92E-80CC8FEE0452}" type="datetimeFigureOut">
              <a:rPr lang="en-US" smtClean="0"/>
              <a:t>7/24/2025</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DAA250F-813C-48F6-9A7A-894BE8C9ADBC}" type="slidenum">
              <a:rPr lang="en-US" smtClean="0"/>
              <a:t>‹#›</a:t>
            </a:fld>
            <a:endParaRPr lang="en-US"/>
          </a:p>
        </p:txBody>
      </p:sp>
    </p:spTree>
    <p:extLst>
      <p:ext uri="{BB962C8B-B14F-4D97-AF65-F5344CB8AC3E}">
        <p14:creationId xmlns:p14="http://schemas.microsoft.com/office/powerpoint/2010/main" val="29968783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E82A1-4DB3-401A-A706-4B8B33DEE0A8}"/>
              </a:ext>
            </a:extLst>
          </p:cNvPr>
          <p:cNvSpPr>
            <a:spLocks noGrp="1"/>
          </p:cNvSpPr>
          <p:nvPr>
            <p:ph type="ctrTitle"/>
          </p:nvPr>
        </p:nvSpPr>
        <p:spPr>
          <a:xfrm>
            <a:off x="1600200" y="1456302"/>
            <a:ext cx="8991600" cy="1645920"/>
          </a:xfrm>
        </p:spPr>
        <p:txBody>
          <a:bodyPr>
            <a:normAutofit fontScale="90000"/>
          </a:bodyPr>
          <a:lstStyle/>
          <a:p>
            <a:r>
              <a:rPr lang="en-US" dirty="0"/>
              <a:t>Alternative Dispute Resolution Skills for LGBTQ+ </a:t>
            </a:r>
            <a:br>
              <a:rPr lang="en-US" dirty="0"/>
            </a:br>
            <a:r>
              <a:rPr lang="en-US" dirty="0"/>
              <a:t>Professionals and Clients</a:t>
            </a:r>
          </a:p>
        </p:txBody>
      </p:sp>
      <p:sp>
        <p:nvSpPr>
          <p:cNvPr id="3" name="Subtitle 2">
            <a:extLst>
              <a:ext uri="{FF2B5EF4-FFF2-40B4-BE49-F238E27FC236}">
                <a16:creationId xmlns:a16="http://schemas.microsoft.com/office/drawing/2014/main" id="{564CEB78-C595-5E8A-3834-53B330DBB876}"/>
              </a:ext>
            </a:extLst>
          </p:cNvPr>
          <p:cNvSpPr>
            <a:spLocks noGrp="1"/>
          </p:cNvSpPr>
          <p:nvPr>
            <p:ph type="subTitle" idx="1"/>
          </p:nvPr>
        </p:nvSpPr>
        <p:spPr>
          <a:xfrm>
            <a:off x="2695194" y="3417609"/>
            <a:ext cx="6801612" cy="2822769"/>
          </a:xfrm>
        </p:spPr>
        <p:txBody>
          <a:bodyPr>
            <a:normAutofit fontScale="40000" lnSpcReduction="20000"/>
          </a:bodyPr>
          <a:lstStyle/>
          <a:p>
            <a:r>
              <a:rPr lang="en-US" sz="6000" dirty="0"/>
              <a:t>With: </a:t>
            </a:r>
          </a:p>
          <a:p>
            <a:endParaRPr lang="en-US" sz="6000" dirty="0"/>
          </a:p>
          <a:p>
            <a:r>
              <a:rPr lang="en-US" sz="6000" dirty="0"/>
              <a:t>Genesis Fisher, Esq.</a:t>
            </a:r>
          </a:p>
          <a:p>
            <a:r>
              <a:rPr lang="en-US" sz="6000" dirty="0"/>
              <a:t>Hon. Mary Colleen Roberts (Ret.)</a:t>
            </a:r>
          </a:p>
          <a:p>
            <a:r>
              <a:rPr lang="en-US" sz="6000" dirty="0"/>
              <a:t>Hon. James Snyder (Ret.)</a:t>
            </a:r>
          </a:p>
          <a:p>
            <a:r>
              <a:rPr lang="en-US" sz="6000" dirty="0"/>
              <a:t>Michael Zuckerman, Esq.</a:t>
            </a:r>
          </a:p>
          <a:p>
            <a:endParaRPr lang="en-US" dirty="0"/>
          </a:p>
        </p:txBody>
      </p:sp>
      <p:pic>
        <p:nvPicPr>
          <p:cNvPr id="7" name="Picture 6" descr="A blue logo with people in the middle&#10;&#10;AI-generated content may be incorrect.">
            <a:extLst>
              <a:ext uri="{FF2B5EF4-FFF2-40B4-BE49-F238E27FC236}">
                <a16:creationId xmlns:a16="http://schemas.microsoft.com/office/drawing/2014/main" id="{27891695-0870-D1A5-A4F2-EE45F7F424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53599" y="5396307"/>
            <a:ext cx="2254079" cy="1225043"/>
          </a:xfrm>
          <a:prstGeom prst="rect">
            <a:avLst/>
          </a:prstGeom>
        </p:spPr>
      </p:pic>
    </p:spTree>
    <p:extLst>
      <p:ext uri="{BB962C8B-B14F-4D97-AF65-F5344CB8AC3E}">
        <p14:creationId xmlns:p14="http://schemas.microsoft.com/office/powerpoint/2010/main" val="2099207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2152650" y="454105"/>
            <a:ext cx="7886700" cy="1325562"/>
          </a:xfrm>
        </p:spPr>
        <p:txBody>
          <a:bodyPr/>
          <a:lstStyle/>
          <a:p>
            <a:pPr>
              <a:defRPr/>
            </a:pPr>
            <a:r>
              <a:rPr lang="en-US" sz="3600" dirty="0">
                <a:solidFill>
                  <a:schemeClr val="tx1">
                    <a:lumMod val="95000"/>
                    <a:lumOff val="5000"/>
                  </a:schemeClr>
                </a:solidFill>
              </a:rPr>
              <a:t>Puffing or Lying?</a:t>
            </a:r>
            <a:endParaRPr lang="en-US" b="1" dirty="0"/>
          </a:p>
        </p:txBody>
      </p:sp>
      <p:sp>
        <p:nvSpPr>
          <p:cNvPr id="46082" name="Text Placeholder 2"/>
          <p:cNvSpPr>
            <a:spLocks noGrp="1"/>
          </p:cNvSpPr>
          <p:nvPr>
            <p:ph type="body" idx="1"/>
          </p:nvPr>
        </p:nvSpPr>
        <p:spPr>
          <a:xfrm>
            <a:off x="1384218" y="1878171"/>
            <a:ext cx="3868737" cy="823912"/>
          </a:xfrm>
        </p:spPr>
        <p:txBody>
          <a:bodyPr/>
          <a:lstStyle/>
          <a:p>
            <a:r>
              <a:rPr lang="en-US" altLang="en-US" dirty="0">
                <a:solidFill>
                  <a:schemeClr val="bg1"/>
                </a:solidFill>
              </a:rPr>
              <a:t>Puffing</a:t>
            </a:r>
          </a:p>
        </p:txBody>
      </p:sp>
      <p:sp>
        <p:nvSpPr>
          <p:cNvPr id="46083" name="Content Placeholder 3"/>
          <p:cNvSpPr>
            <a:spLocks noGrp="1"/>
          </p:cNvSpPr>
          <p:nvPr>
            <p:ph sz="half" idx="2"/>
          </p:nvPr>
        </p:nvSpPr>
        <p:spPr>
          <a:xfrm>
            <a:off x="561475" y="2899092"/>
            <a:ext cx="4916070" cy="3684588"/>
          </a:xfrm>
        </p:spPr>
        <p:txBody>
          <a:bodyPr>
            <a:noAutofit/>
          </a:bodyPr>
          <a:lstStyle/>
          <a:p>
            <a:r>
              <a:rPr lang="en-US" altLang="en-US" sz="2400" dirty="0">
                <a:solidFill>
                  <a:schemeClr val="bg1"/>
                </a:solidFill>
              </a:rPr>
              <a:t>Negotiating goals</a:t>
            </a:r>
          </a:p>
          <a:p>
            <a:r>
              <a:rPr lang="en-US" altLang="en-US" sz="2400" dirty="0">
                <a:solidFill>
                  <a:schemeClr val="bg1"/>
                </a:solidFill>
              </a:rPr>
              <a:t>Willingness to continue negotiations</a:t>
            </a:r>
          </a:p>
          <a:p>
            <a:r>
              <a:rPr lang="en-US" altLang="en-US" sz="2400" dirty="0">
                <a:solidFill>
                  <a:schemeClr val="bg1"/>
                </a:solidFill>
              </a:rPr>
              <a:t>Over/understatements regarding strengths/weaknesses of claims and witnesses</a:t>
            </a:r>
          </a:p>
          <a:p>
            <a:r>
              <a:rPr lang="en-US" altLang="en-US" sz="2400" dirty="0">
                <a:solidFill>
                  <a:schemeClr val="bg1"/>
                </a:solidFill>
              </a:rPr>
              <a:t>Opinions of claim’s value</a:t>
            </a:r>
          </a:p>
          <a:p>
            <a:r>
              <a:rPr lang="en-US" altLang="en-US" sz="2400" dirty="0">
                <a:solidFill>
                  <a:schemeClr val="bg1"/>
                </a:solidFill>
              </a:rPr>
              <a:t>Bottom line/settlement authority? – CA </a:t>
            </a:r>
          </a:p>
        </p:txBody>
      </p:sp>
      <p:sp>
        <p:nvSpPr>
          <p:cNvPr id="46084" name="Text Placeholder 4"/>
          <p:cNvSpPr>
            <a:spLocks noGrp="1"/>
          </p:cNvSpPr>
          <p:nvPr>
            <p:ph type="body" sz="quarter" idx="3"/>
          </p:nvPr>
        </p:nvSpPr>
        <p:spPr>
          <a:xfrm>
            <a:off x="8304212" y="1878171"/>
            <a:ext cx="3887788" cy="823912"/>
          </a:xfrm>
        </p:spPr>
        <p:txBody>
          <a:bodyPr/>
          <a:lstStyle/>
          <a:p>
            <a:r>
              <a:rPr lang="en-US" altLang="en-US" dirty="0">
                <a:solidFill>
                  <a:schemeClr val="bg1"/>
                </a:solidFill>
              </a:rPr>
              <a:t>Lying</a:t>
            </a:r>
          </a:p>
        </p:txBody>
      </p:sp>
      <p:sp>
        <p:nvSpPr>
          <p:cNvPr id="46085" name="Content Placeholder 5"/>
          <p:cNvSpPr>
            <a:spLocks noGrp="1"/>
          </p:cNvSpPr>
          <p:nvPr>
            <p:ph sz="quarter" idx="4"/>
          </p:nvPr>
        </p:nvSpPr>
        <p:spPr>
          <a:xfrm>
            <a:off x="6715828" y="2899092"/>
            <a:ext cx="4408854" cy="3684588"/>
          </a:xfrm>
        </p:spPr>
        <p:txBody>
          <a:bodyPr>
            <a:normAutofit/>
          </a:bodyPr>
          <a:lstStyle/>
          <a:p>
            <a:r>
              <a:rPr lang="en-US" altLang="en-US" sz="2400" dirty="0">
                <a:solidFill>
                  <a:schemeClr val="bg1"/>
                </a:solidFill>
              </a:rPr>
              <a:t>Existence of favorable witness</a:t>
            </a:r>
          </a:p>
          <a:p>
            <a:r>
              <a:rPr lang="en-US" altLang="en-US" sz="2400" dirty="0">
                <a:solidFill>
                  <a:schemeClr val="bg1"/>
                </a:solidFill>
              </a:rPr>
              <a:t>Details about dispute</a:t>
            </a:r>
          </a:p>
          <a:p>
            <a:r>
              <a:rPr lang="en-US" altLang="en-US" sz="2400" dirty="0">
                <a:solidFill>
                  <a:schemeClr val="bg1"/>
                </a:solidFill>
              </a:rPr>
              <a:t>Policy limits amount</a:t>
            </a:r>
          </a:p>
          <a:p>
            <a:r>
              <a:rPr lang="en-US" altLang="en-US" sz="2400" dirty="0">
                <a:solidFill>
                  <a:schemeClr val="bg1"/>
                </a:solidFill>
              </a:rPr>
              <a:t>Bankruptcy eligibility</a:t>
            </a:r>
          </a:p>
          <a:p>
            <a:r>
              <a:rPr lang="en-US" altLang="en-US" sz="2400" dirty="0">
                <a:solidFill>
                  <a:schemeClr val="bg1"/>
                </a:solidFill>
              </a:rPr>
              <a:t>Bottom line/settlement authority? – ABA Formal Opinion No. 93-370</a:t>
            </a:r>
          </a:p>
          <a:p>
            <a:endParaRPr lang="en-US" altLang="en-US" dirty="0"/>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FFDA4A-018B-4B04-AC63-2110D480F61A}"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21633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85D50261-9C2B-BCE3-7BB7-4CA1599E1F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E608D3-2756-DE32-F992-DE7C7EC816CA}"/>
              </a:ext>
            </a:extLst>
          </p:cNvPr>
          <p:cNvSpPr>
            <a:spLocks noGrp="1"/>
          </p:cNvSpPr>
          <p:nvPr>
            <p:ph type="ctrTitle"/>
          </p:nvPr>
        </p:nvSpPr>
        <p:spPr>
          <a:xfrm>
            <a:off x="5498590" y="988741"/>
            <a:ext cx="5888754" cy="4880518"/>
          </a:xfrm>
          <a:noFill/>
          <a:ln>
            <a:noFill/>
          </a:ln>
        </p:spPr>
        <p:txBody>
          <a:bodyPr wrap="square">
            <a:normAutofit/>
          </a:bodyPr>
          <a:lstStyle/>
          <a:p>
            <a:pPr algn="l"/>
            <a:r>
              <a:rPr lang="en-US" sz="4800" dirty="0">
                <a:solidFill>
                  <a:schemeClr val="tx1"/>
                </a:solidFill>
              </a:rPr>
              <a:t>Role Play and Discussion</a:t>
            </a:r>
          </a:p>
        </p:txBody>
      </p:sp>
      <p:sp>
        <p:nvSpPr>
          <p:cNvPr id="8" name="Rectangle 7">
            <a:extLst>
              <a:ext uri="{FF2B5EF4-FFF2-40B4-BE49-F238E27FC236}">
                <a16:creationId xmlns:a16="http://schemas.microsoft.com/office/drawing/2014/main" id="{BA9475C8-0919-352C-EAB6-7F511FF697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bg2">
              <a:alpha val="8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0" name="Rectangle 9">
            <a:extLst>
              <a:ext uri="{FF2B5EF4-FFF2-40B4-BE49-F238E27FC236}">
                <a16:creationId xmlns:a16="http://schemas.microsoft.com/office/drawing/2014/main" id="{48C2F37E-8799-2A70-0A64-74E0E68660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8551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B2940D-668B-E850-FCF2-0E1304ABCC68}"/>
              </a:ext>
            </a:extLst>
          </p:cNvPr>
          <p:cNvSpPr>
            <a:spLocks noGrp="1"/>
          </p:cNvSpPr>
          <p:nvPr>
            <p:ph type="title"/>
          </p:nvPr>
        </p:nvSpPr>
        <p:spPr>
          <a:xfrm>
            <a:off x="2231136" y="467418"/>
            <a:ext cx="7729728" cy="1188720"/>
          </a:xfrm>
          <a:solidFill>
            <a:srgbClr val="FFFFFF"/>
          </a:solidFill>
        </p:spPr>
        <p:txBody>
          <a:bodyPr vert="horz" lIns="182880" tIns="182880" rIns="182880" bIns="182880" rtlCol="0" anchor="ctr">
            <a:normAutofit/>
          </a:bodyPr>
          <a:lstStyle/>
          <a:p>
            <a:r>
              <a:rPr lang="en-US" kern="1200" cap="all" spc="200" baseline="0" dirty="0">
                <a:solidFill>
                  <a:srgbClr val="262626"/>
                </a:solidFill>
                <a:latin typeface="+mj-lt"/>
                <a:ea typeface="+mj-ea"/>
                <a:cs typeface="+mj-cs"/>
              </a:rPr>
              <a:t>Role Play background</a:t>
            </a:r>
          </a:p>
        </p:txBody>
      </p:sp>
      <p:graphicFrame>
        <p:nvGraphicFramePr>
          <p:cNvPr id="14" name="Content Placeholder 2">
            <a:extLst>
              <a:ext uri="{FF2B5EF4-FFF2-40B4-BE49-F238E27FC236}">
                <a16:creationId xmlns:a16="http://schemas.microsoft.com/office/drawing/2014/main" id="{187261BB-1F35-10E9-47AE-4755484C0A03}"/>
              </a:ext>
            </a:extLst>
          </p:cNvPr>
          <p:cNvGraphicFramePr>
            <a:graphicFrameLocks noGrp="1"/>
          </p:cNvGraphicFramePr>
          <p:nvPr>
            <p:ph sz="half" idx="1"/>
            <p:extLst>
              <p:ext uri="{D42A27DB-BD31-4B8C-83A1-F6EECF244321}">
                <p14:modId xmlns:p14="http://schemas.microsoft.com/office/powerpoint/2010/main" val="2024764526"/>
              </p:ext>
              <p:ext uri="{E7BDC344-281C-4309-B0C6-D0EE65EED2A8}">
                <p202:designPr xmlns:p202="http://schemas.microsoft.com/office/powerpoint/2020/02/main">
                  <p202:designTagLst>
                    <p202:designTag name="ARCH:1:CLS" val="InformationBlock"/>
                    <p202:designTag name="ARCH:1:VSVAR" val="TitledTextBox"/>
                  </p202:designTagLst>
                </p202:designPr>
              </p:ext>
            </p:extLst>
          </p:nvPr>
        </p:nvGraphicFramePr>
        <p:xfrm>
          <a:off x="1706062" y="2291262"/>
          <a:ext cx="8779512" cy="2879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5382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0914B8E-9B92-5DFF-2E3A-3BF81550F155}"/>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BE7DE1C9-B1D2-6B8D-AADB-04E2F8396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844E8ED-3C22-445B-5B80-F2FB4F255F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92C0DCC-2813-683B-7737-979790435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876704-E6E3-7EA9-DB40-ABA0CEF489A0}"/>
              </a:ext>
            </a:extLst>
          </p:cNvPr>
          <p:cNvSpPr>
            <a:spLocks noGrp="1"/>
          </p:cNvSpPr>
          <p:nvPr>
            <p:ph type="title"/>
          </p:nvPr>
        </p:nvSpPr>
        <p:spPr>
          <a:xfrm>
            <a:off x="2231136" y="467418"/>
            <a:ext cx="7729728" cy="1188720"/>
          </a:xfrm>
          <a:solidFill>
            <a:srgbClr val="FFFFFF"/>
          </a:solidFill>
        </p:spPr>
        <p:txBody>
          <a:bodyPr vert="horz" lIns="182880" tIns="182880" rIns="182880" bIns="182880" rtlCol="0" anchor="ctr">
            <a:normAutofit/>
          </a:bodyPr>
          <a:lstStyle/>
          <a:p>
            <a:r>
              <a:rPr lang="en-US" dirty="0"/>
              <a:t>Counsel For Dr. Sarah Chen </a:t>
            </a:r>
            <a:endParaRPr lang="en-US" dirty="0">
              <a:effectLst/>
            </a:endParaRPr>
          </a:p>
        </p:txBody>
      </p:sp>
      <p:graphicFrame>
        <p:nvGraphicFramePr>
          <p:cNvPr id="14" name="Content Placeholder 2">
            <a:extLst>
              <a:ext uri="{FF2B5EF4-FFF2-40B4-BE49-F238E27FC236}">
                <a16:creationId xmlns:a16="http://schemas.microsoft.com/office/drawing/2014/main" id="{34B0A9C6-2B05-ACE6-396D-0591F1886F2A}"/>
              </a:ext>
            </a:extLst>
          </p:cNvPr>
          <p:cNvGraphicFramePr>
            <a:graphicFrameLocks noGrp="1"/>
          </p:cNvGraphicFramePr>
          <p:nvPr>
            <p:ph sz="half" idx="1"/>
            <p:extLst>
              <p:ext uri="{D42A27DB-BD31-4B8C-83A1-F6EECF244321}">
                <p14:modId xmlns:p14="http://schemas.microsoft.com/office/powerpoint/2010/main" val="1190793515"/>
              </p:ext>
              <p:ext uri="{E7BDC344-281C-4309-B0C6-D0EE65EED2A8}">
                <p202:designPr xmlns:p202="http://schemas.microsoft.com/office/powerpoint/2020/02/main">
                  <p202:designTagLst>
                    <p202:designTag name="ARCH:1:CLS" val="InformationBlock"/>
                    <p202:designTag name="ARCH:1:VSVAR" val="TitledTextBox"/>
                  </p202:designTagLst>
                </p202:designPr>
              </p:ext>
            </p:extLst>
          </p:nvPr>
        </p:nvGraphicFramePr>
        <p:xfrm>
          <a:off x="1706244" y="2031043"/>
          <a:ext cx="8779512" cy="3766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6351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3F219FF-ACA9-6DF0-4EA6-A3E5C6231DE6}"/>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FEF54A00-744C-E4F5-AD79-82A671B57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1667ADA-8774-CB9F-EA51-ED09224829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8CA2326-ECE1-FD59-DE53-042BC3C4BC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0715ED-3D07-50DC-F024-DC704A551426}"/>
              </a:ext>
            </a:extLst>
          </p:cNvPr>
          <p:cNvSpPr>
            <a:spLocks noGrp="1"/>
          </p:cNvSpPr>
          <p:nvPr>
            <p:ph type="title"/>
          </p:nvPr>
        </p:nvSpPr>
        <p:spPr>
          <a:xfrm>
            <a:off x="2231136" y="467418"/>
            <a:ext cx="7729728" cy="1188720"/>
          </a:xfrm>
          <a:solidFill>
            <a:srgbClr val="FFFFFF"/>
          </a:solidFill>
        </p:spPr>
        <p:txBody>
          <a:bodyPr vert="horz" lIns="182880" tIns="182880" rIns="182880" bIns="182880" rtlCol="0" anchor="ctr">
            <a:normAutofit/>
          </a:bodyPr>
          <a:lstStyle/>
          <a:p>
            <a:r>
              <a:rPr lang="en-US" dirty="0"/>
              <a:t>COUNSEL FOR LISA MARTINEZ</a:t>
            </a:r>
            <a:endParaRPr lang="en-US" dirty="0">
              <a:effectLst/>
            </a:endParaRPr>
          </a:p>
        </p:txBody>
      </p:sp>
      <p:graphicFrame>
        <p:nvGraphicFramePr>
          <p:cNvPr id="14" name="Content Placeholder 2">
            <a:extLst>
              <a:ext uri="{FF2B5EF4-FFF2-40B4-BE49-F238E27FC236}">
                <a16:creationId xmlns:a16="http://schemas.microsoft.com/office/drawing/2014/main" id="{835FC1B0-098F-A607-276B-2F0A75647D3A}"/>
              </a:ext>
            </a:extLst>
          </p:cNvPr>
          <p:cNvGraphicFramePr>
            <a:graphicFrameLocks noGrp="1"/>
          </p:cNvGraphicFramePr>
          <p:nvPr>
            <p:ph sz="half" idx="1"/>
            <p:extLst>
              <p:ext uri="{D42A27DB-BD31-4B8C-83A1-F6EECF244321}">
                <p14:modId xmlns:p14="http://schemas.microsoft.com/office/powerpoint/2010/main" val="1501585962"/>
              </p:ext>
              <p:ext uri="{E7BDC344-281C-4309-B0C6-D0EE65EED2A8}">
                <p202:designPr xmlns:p202="http://schemas.microsoft.com/office/powerpoint/2020/02/main">
                  <p202:designTagLst>
                    <p202:designTag name="ARCH:1:CLS" val="InformationBlock"/>
                    <p202:designTag name="ARCH:1:VSVAR" val="TitledTextBox"/>
                  </p202:designTagLst>
                </p202:designPr>
              </p:ext>
            </p:extLst>
          </p:nvPr>
        </p:nvGraphicFramePr>
        <p:xfrm>
          <a:off x="1706244" y="2031043"/>
          <a:ext cx="8779512" cy="3766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0502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ABE6FD-1683-2AA3-3869-75FC72FD04DA}"/>
              </a:ext>
            </a:extLst>
          </p:cNvPr>
          <p:cNvSpPr>
            <a:spLocks noGrp="1"/>
          </p:cNvSpPr>
          <p:nvPr>
            <p:ph type="title"/>
          </p:nvPr>
        </p:nvSpPr>
        <p:spPr>
          <a:xfrm>
            <a:off x="643467" y="2681103"/>
            <a:ext cx="3363974" cy="1495794"/>
          </a:xfrm>
          <a:noFill/>
          <a:ln>
            <a:solidFill>
              <a:schemeClr val="bg1"/>
            </a:solidFill>
          </a:ln>
        </p:spPr>
        <p:txBody>
          <a:bodyPr vert="horz" wrap="square" lIns="182880" tIns="182880" rIns="182880" bIns="182880" rtlCol="0" anchor="ctr">
            <a:normAutofit/>
          </a:bodyPr>
          <a:lstStyle/>
          <a:p>
            <a:r>
              <a:rPr lang="en-US" sz="2600" dirty="0">
                <a:solidFill>
                  <a:schemeClr val="bg1"/>
                </a:solidFill>
              </a:rPr>
              <a:t>Discussion Questions</a:t>
            </a:r>
          </a:p>
        </p:txBody>
      </p:sp>
      <p:graphicFrame>
        <p:nvGraphicFramePr>
          <p:cNvPr id="6" name="Content Placeholder 5">
            <a:extLst>
              <a:ext uri="{FF2B5EF4-FFF2-40B4-BE49-F238E27FC236}">
                <a16:creationId xmlns:a16="http://schemas.microsoft.com/office/drawing/2014/main" id="{C4D76B8E-0461-C5A6-26C7-D41E6887FF04}"/>
              </a:ext>
            </a:extLst>
          </p:cNvPr>
          <p:cNvGraphicFramePr>
            <a:graphicFrameLocks noGrp="1"/>
          </p:cNvGraphicFramePr>
          <p:nvPr>
            <p:ph sz="half" idx="1"/>
            <p:extLst>
              <p:ext uri="{D42A27DB-BD31-4B8C-83A1-F6EECF244321}">
                <p14:modId xmlns:p14="http://schemas.microsoft.com/office/powerpoint/2010/main" val="669018273"/>
              </p:ext>
              <p:ext uri="{E7BDC344-281C-4309-B0C6-D0EE65EED2A8}">
                <p202:designPr xmlns:p202="http://schemas.microsoft.com/office/powerpoint/2020/02/main">
                  <p202:designTagLst>
                    <p202:designTag name="ARCH:1:CLS" val="StackedKeyContentTable"/>
                  </p202:designTagLst>
                </p202:designPr>
              </p:ext>
            </p:extLst>
          </p:nvPr>
        </p:nvGraphicFramePr>
        <p:xfrm>
          <a:off x="5229726" y="420526"/>
          <a:ext cx="6561220" cy="6220907"/>
        </p:xfrm>
        <a:graphic>
          <a:graphicData uri="http://schemas.openxmlformats.org/drawingml/2006/table">
            <a:tbl>
              <a:tblPr firstRow="1" bandRow="1">
                <a:tableStyleId>{793D81CF-94F2-401A-BA57-92F5A7B2D0C5}</a:tableStyleId>
              </a:tblPr>
              <a:tblGrid>
                <a:gridCol w="2402087">
                  <a:extLst>
                    <a:ext uri="{9D8B030D-6E8A-4147-A177-3AD203B41FA5}">
                      <a16:colId xmlns:a16="http://schemas.microsoft.com/office/drawing/2014/main" val="18643285"/>
                    </a:ext>
                  </a:extLst>
                </a:gridCol>
                <a:gridCol w="4159133">
                  <a:extLst>
                    <a:ext uri="{9D8B030D-6E8A-4147-A177-3AD203B41FA5}">
                      <a16:colId xmlns:a16="http://schemas.microsoft.com/office/drawing/2014/main" val="1581853381"/>
                    </a:ext>
                  </a:extLst>
                </a:gridCol>
              </a:tblGrid>
              <a:tr h="1588275">
                <a:tc>
                  <a:txBody>
                    <a:bodyPr/>
                    <a:lstStyle/>
                    <a:p>
                      <a:pPr rtl="0"/>
                      <a:r>
                        <a:rPr lang="en-US" sz="1400" b="1" u="none" strike="noStrike" kern="1200" dirty="0">
                          <a:solidFill>
                            <a:schemeClr val="bg1"/>
                          </a:solidFill>
                          <a:effectLst/>
                        </a:rPr>
                        <a:t>Educating the Mediator:</a:t>
                      </a:r>
                      <a:endParaRPr lang="en-US" sz="1100" dirty="0">
                        <a:solidFill>
                          <a:schemeClr val="bg1"/>
                        </a:solidFill>
                        <a:effectLst/>
                      </a:endParaRPr>
                    </a:p>
                  </a:txBody>
                  <a:tcPr marL="88343" marR="88343" marT="88343" marB="88343" anchor="ctr"/>
                </a:tc>
                <a:tc>
                  <a:txBody>
                    <a:bodyPr/>
                    <a:lstStyle/>
                    <a:p>
                      <a:pPr rtl="0"/>
                      <a:r>
                        <a:rPr lang="en-US" sz="1200" b="0" u="none" strike="noStrike" kern="1200" dirty="0">
                          <a:solidFill>
                            <a:schemeClr val="bg1"/>
                          </a:solidFill>
                          <a:effectLst/>
                        </a:rPr>
                        <a:t>How do you respectfully educate the mediator about LGBTQ+ family structures?</a:t>
                      </a:r>
                      <a:endParaRPr lang="en-US" sz="1200" dirty="0">
                        <a:solidFill>
                          <a:schemeClr val="bg1"/>
                        </a:solidFill>
                        <a:effectLst/>
                      </a:endParaRPr>
                    </a:p>
                    <a:p>
                      <a:pPr rtl="0"/>
                      <a:r>
                        <a:rPr lang="en-US" sz="1200" b="0" u="none" strike="noStrike" kern="1200" dirty="0">
                          <a:solidFill>
                            <a:schemeClr val="bg1"/>
                          </a:solidFill>
                          <a:effectLst/>
                        </a:rPr>
                        <a:t>What resources or analogies might help him understand non-traditional family formation?</a:t>
                      </a:r>
                      <a:endParaRPr lang="en-US" sz="1200" dirty="0">
                        <a:solidFill>
                          <a:schemeClr val="bg1"/>
                        </a:solidFill>
                        <a:effectLst/>
                      </a:endParaRPr>
                    </a:p>
                    <a:p>
                      <a:pPr rtl="0"/>
                      <a:r>
                        <a:rPr lang="en-US" sz="1200" b="0" u="none" strike="noStrike" kern="1200" dirty="0">
                          <a:solidFill>
                            <a:schemeClr val="bg1"/>
                          </a:solidFill>
                          <a:effectLst/>
                        </a:rPr>
                        <a:t>How do you address his language choices without derailing the process?</a:t>
                      </a:r>
                      <a:endParaRPr lang="en-US" sz="1200" dirty="0">
                        <a:solidFill>
                          <a:schemeClr val="bg1"/>
                        </a:solidFill>
                        <a:effectLst/>
                      </a:endParaRPr>
                    </a:p>
                  </a:txBody>
                  <a:tcPr marL="88343" marR="88343" marT="88343" marB="88343" anchor="ctr"/>
                </a:tc>
                <a:extLst>
                  <a:ext uri="{0D108BD9-81ED-4DB2-BD59-A6C34878D82A}">
                    <a16:rowId xmlns:a16="http://schemas.microsoft.com/office/drawing/2014/main" val="3558178259"/>
                  </a:ext>
                </a:extLst>
              </a:tr>
              <a:tr h="1371742">
                <a:tc>
                  <a:txBody>
                    <a:bodyPr/>
                    <a:lstStyle/>
                    <a:p>
                      <a:r>
                        <a:rPr lang="en-US" sz="1300" b="1" cap="none" spc="0" dirty="0">
                          <a:solidFill>
                            <a:schemeClr val="tx1"/>
                          </a:solidFill>
                        </a:rPr>
                        <a:t>Addressing Opposing Counsel</a:t>
                      </a:r>
                    </a:p>
                  </a:txBody>
                  <a:tcPr marL="88343" marR="88343" marT="88343" marB="88343" anchor="ctr"/>
                </a:tc>
                <a:tc>
                  <a:txBody>
                    <a:bodyPr/>
                    <a:lstStyle/>
                    <a:p>
                      <a:pPr rtl="0"/>
                      <a:r>
                        <a:rPr lang="en-US" sz="1200" b="0" u="none" strike="noStrike" kern="1200" dirty="0">
                          <a:solidFill>
                            <a:schemeClr val="dk1"/>
                          </a:solidFill>
                          <a:effectLst/>
                        </a:rPr>
                        <a:t>What is your immediate response to discriminatory comments?</a:t>
                      </a:r>
                      <a:endParaRPr lang="en-US" sz="1200" dirty="0">
                        <a:effectLst/>
                      </a:endParaRPr>
                    </a:p>
                    <a:p>
                      <a:pPr rtl="0"/>
                      <a:r>
                        <a:rPr lang="en-US" sz="1200" b="0" u="none" strike="noStrike" kern="1200" dirty="0">
                          <a:solidFill>
                            <a:schemeClr val="dk1"/>
                          </a:solidFill>
                          <a:effectLst/>
                        </a:rPr>
                        <a:t>How do you protect your client while maintaining professional decorum?</a:t>
                      </a:r>
                      <a:endParaRPr lang="en-US" sz="1200" dirty="0">
                        <a:effectLst/>
                      </a:endParaRPr>
                    </a:p>
                    <a:p>
                      <a:pPr rtl="0"/>
                      <a:r>
                        <a:rPr lang="en-US" sz="1200" b="0" u="none" strike="noStrike" kern="1200" dirty="0">
                          <a:solidFill>
                            <a:schemeClr val="dk1"/>
                          </a:solidFill>
                          <a:effectLst/>
                        </a:rPr>
                        <a:t>When might you consider involving the mediator or seeking other remedies?</a:t>
                      </a:r>
                      <a:endParaRPr lang="en-US" sz="1200" dirty="0">
                        <a:effectLst/>
                      </a:endParaRPr>
                    </a:p>
                  </a:txBody>
                  <a:tcPr marL="88343" marR="88343" marT="88343" marB="88343" anchor="ctr"/>
                </a:tc>
                <a:extLst>
                  <a:ext uri="{0D108BD9-81ED-4DB2-BD59-A6C34878D82A}">
                    <a16:rowId xmlns:a16="http://schemas.microsoft.com/office/drawing/2014/main" val="3471839142"/>
                  </a:ext>
                </a:extLst>
              </a:tr>
              <a:tr h="1529890">
                <a:tc>
                  <a:txBody>
                    <a:bodyPr/>
                    <a:lstStyle/>
                    <a:p>
                      <a:r>
                        <a:rPr lang="en-US" sz="1300" b="1" cap="none" spc="0" dirty="0">
                          <a:solidFill>
                            <a:schemeClr val="tx1"/>
                          </a:solidFill>
                        </a:rPr>
                        <a:t>Supporting Your Client</a:t>
                      </a:r>
                    </a:p>
                  </a:txBody>
                  <a:tcPr marL="88343" marR="88343" marT="88343" marB="88343" anchor="ctr"/>
                </a:tc>
                <a:tc>
                  <a:txBody>
                    <a:bodyPr/>
                    <a:lstStyle/>
                    <a:p>
                      <a:pPr rtl="0"/>
                      <a:r>
                        <a:rPr lang="en-US" sz="1200" b="0" u="none" strike="noStrike" kern="1200" dirty="0">
                          <a:solidFill>
                            <a:schemeClr val="dk1"/>
                          </a:solidFill>
                          <a:effectLst/>
                        </a:rPr>
                        <a:t>How do you prepare your client for potential discrimination in the process?</a:t>
                      </a:r>
                      <a:endParaRPr lang="en-US" sz="1200" dirty="0">
                        <a:effectLst/>
                      </a:endParaRPr>
                    </a:p>
                    <a:p>
                      <a:pPr rtl="0"/>
                      <a:r>
                        <a:rPr lang="en-US" sz="1200" b="0" u="none" strike="noStrike" kern="1200" dirty="0">
                          <a:solidFill>
                            <a:schemeClr val="dk1"/>
                          </a:solidFill>
                          <a:effectLst/>
                        </a:rPr>
                        <a:t>What strategies help maintain focus on legal issues rather than identity attacks?</a:t>
                      </a:r>
                      <a:endParaRPr lang="en-US" sz="1200" dirty="0">
                        <a:effectLst/>
                      </a:endParaRPr>
                    </a:p>
                    <a:p>
                      <a:pPr rtl="0"/>
                      <a:r>
                        <a:rPr lang="en-US" sz="1200" b="0" u="none" strike="noStrike" kern="1200" dirty="0">
                          <a:solidFill>
                            <a:schemeClr val="dk1"/>
                          </a:solidFill>
                          <a:effectLst/>
                        </a:rPr>
                        <a:t>How do you balance zealous advocacy with your client's emotional well-being?</a:t>
                      </a:r>
                      <a:endParaRPr lang="en-US" sz="1200" dirty="0">
                        <a:effectLst/>
                      </a:endParaRPr>
                    </a:p>
                  </a:txBody>
                  <a:tcPr marL="88343" marR="88343" marT="88343" marB="88343" anchor="ctr"/>
                </a:tc>
                <a:extLst>
                  <a:ext uri="{0D108BD9-81ED-4DB2-BD59-A6C34878D82A}">
                    <a16:rowId xmlns:a16="http://schemas.microsoft.com/office/drawing/2014/main" val="2361667936"/>
                  </a:ext>
                </a:extLst>
              </a:tr>
              <a:tr h="1731000">
                <a:tc>
                  <a:txBody>
                    <a:bodyPr/>
                    <a:lstStyle/>
                    <a:p>
                      <a:r>
                        <a:rPr lang="en-US" sz="1300" b="1" cap="none" spc="0" dirty="0">
                          <a:solidFill>
                            <a:schemeClr val="tx1"/>
                          </a:solidFill>
                        </a:rPr>
                        <a:t>Ethical and Practical Considerations</a:t>
                      </a:r>
                    </a:p>
                  </a:txBody>
                  <a:tcPr marL="88343" marR="88343" marT="88343" marB="88343" anchor="ctr"/>
                </a:tc>
                <a:tc>
                  <a:txBody>
                    <a:bodyPr/>
                    <a:lstStyle/>
                    <a:p>
                      <a:pPr rtl="0"/>
                      <a:r>
                        <a:rPr lang="en-US" sz="1200" b="0" u="none" strike="noStrike" kern="1200" dirty="0">
                          <a:solidFill>
                            <a:schemeClr val="dk1"/>
                          </a:solidFill>
                          <a:effectLst/>
                        </a:rPr>
                        <a:t>What ethical rules govern your responses to discriminatory behavior?</a:t>
                      </a:r>
                      <a:endParaRPr lang="en-US" sz="1200" dirty="0">
                        <a:effectLst/>
                      </a:endParaRPr>
                    </a:p>
                    <a:p>
                      <a:pPr rtl="0"/>
                      <a:r>
                        <a:rPr lang="en-US" sz="1200" b="0" u="none" strike="noStrike" kern="1200" dirty="0">
                          <a:solidFill>
                            <a:schemeClr val="dk1"/>
                          </a:solidFill>
                          <a:effectLst/>
                        </a:rPr>
                        <a:t>How do you document inappropriate conduct for potential future proceedings?</a:t>
                      </a:r>
                      <a:endParaRPr lang="en-US" sz="1200" dirty="0">
                        <a:effectLst/>
                      </a:endParaRPr>
                    </a:p>
                    <a:p>
                      <a:pPr rtl="0"/>
                      <a:r>
                        <a:rPr lang="en-US" sz="1200" b="0" u="none" strike="noStrike" kern="1200" dirty="0">
                          <a:solidFill>
                            <a:schemeClr val="dk1"/>
                          </a:solidFill>
                          <a:effectLst/>
                        </a:rPr>
                        <a:t>What are the risks and benefits of different response strategies?</a:t>
                      </a:r>
                      <a:endParaRPr lang="en-US" sz="1200" dirty="0">
                        <a:effectLst/>
                      </a:endParaRPr>
                    </a:p>
                    <a:p>
                      <a:pPr rtl="0"/>
                      <a:r>
                        <a:rPr lang="en-US" sz="1200" b="0" u="none" strike="noStrike" kern="1200" dirty="0">
                          <a:solidFill>
                            <a:schemeClr val="dk1"/>
                          </a:solidFill>
                          <a:effectLst/>
                        </a:rPr>
                        <a:t>How might these dynamics affect settlement negotiations and outcomes?</a:t>
                      </a:r>
                      <a:endParaRPr lang="en-US" sz="1200" dirty="0">
                        <a:effectLst/>
                      </a:endParaRPr>
                    </a:p>
                    <a:p>
                      <a:pPr algn="l"/>
                      <a:endParaRPr lang="en-US" sz="1200" b="0" cap="none" spc="0" dirty="0">
                        <a:solidFill>
                          <a:schemeClr val="tx1"/>
                        </a:solidFill>
                      </a:endParaRPr>
                    </a:p>
                  </a:txBody>
                  <a:tcPr marL="88343" marR="88343" marT="88343" marB="88343" anchor="ctr"/>
                </a:tc>
                <a:extLst>
                  <a:ext uri="{0D108BD9-81ED-4DB2-BD59-A6C34878D82A}">
                    <a16:rowId xmlns:a16="http://schemas.microsoft.com/office/drawing/2014/main" val="4099243174"/>
                  </a:ext>
                </a:extLst>
              </a:tr>
            </a:tbl>
          </a:graphicData>
        </a:graphic>
      </p:graphicFrame>
    </p:spTree>
    <p:extLst>
      <p:ext uri="{BB962C8B-B14F-4D97-AF65-F5344CB8AC3E}">
        <p14:creationId xmlns:p14="http://schemas.microsoft.com/office/powerpoint/2010/main" val="737635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9A4AF-A68A-E5CC-D8CB-1ABD11B03A45}"/>
              </a:ext>
            </a:extLst>
          </p:cNvPr>
          <p:cNvSpPr>
            <a:spLocks noGrp="1"/>
          </p:cNvSpPr>
          <p:nvPr>
            <p:ph type="ctrTitle"/>
          </p:nvPr>
        </p:nvSpPr>
        <p:spPr>
          <a:xfrm>
            <a:off x="5498590" y="988741"/>
            <a:ext cx="5888754" cy="4880518"/>
          </a:xfrm>
          <a:noFill/>
          <a:ln>
            <a:noFill/>
          </a:ln>
        </p:spPr>
        <p:txBody>
          <a:bodyPr wrap="square">
            <a:normAutofit/>
          </a:bodyPr>
          <a:lstStyle/>
          <a:p>
            <a:pPr algn="l"/>
            <a:r>
              <a:rPr lang="en-US" sz="4800" dirty="0">
                <a:solidFill>
                  <a:schemeClr val="tx1"/>
                </a:solidFill>
              </a:rPr>
              <a:t>Rules</a:t>
            </a:r>
          </a:p>
        </p:txBody>
      </p:sp>
      <p:sp>
        <p:nvSpPr>
          <p:cNvPr id="8" name="Rectangle 7">
            <a:extLst>
              <a:ext uri="{FF2B5EF4-FFF2-40B4-BE49-F238E27FC236}">
                <a16:creationId xmlns:a16="http://schemas.microsoft.com/office/drawing/2014/main" id="{6E5BD17F-C95C-40ED-8D04-03295D46FD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bg2">
              <a:alpha val="8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0" name="Rectangle 9">
            <a:extLst>
              <a:ext uri="{FF2B5EF4-FFF2-40B4-BE49-F238E27FC236}">
                <a16:creationId xmlns:a16="http://schemas.microsoft.com/office/drawing/2014/main" id="{4203DEB5-0B19-4F8E-84E2-00F5861C96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9723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a:extLst>
            <a:ext uri="{FF2B5EF4-FFF2-40B4-BE49-F238E27FC236}">
              <a16:creationId xmlns:a16="http://schemas.microsoft.com/office/drawing/2014/main" id="{9DCEE71A-20C3-B2F6-EF9A-8C694095EF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FAD4D1-A2FE-D80E-4B7C-76D8D9FEAC18}"/>
              </a:ext>
            </a:extLst>
          </p:cNvPr>
          <p:cNvSpPr>
            <a:spLocks noGrp="1"/>
          </p:cNvSpPr>
          <p:nvPr>
            <p:ph type="title"/>
          </p:nvPr>
        </p:nvSpPr>
        <p:spPr>
          <a:xfrm>
            <a:off x="804672" y="978776"/>
            <a:ext cx="4486656" cy="1174991"/>
          </a:xfrm>
        </p:spPr>
        <p:txBody>
          <a:bodyPr vert="horz" lIns="182880" tIns="182880" rIns="182880" bIns="182880" rtlCol="0" anchor="ctr">
            <a:normAutofit/>
          </a:bodyPr>
          <a:lstStyle/>
          <a:p>
            <a:r>
              <a:rPr lang="en-US" sz="1700"/>
              <a:t>Illinois Supreme Court Rules of Professional Conduct  </a:t>
            </a:r>
            <a:br>
              <a:rPr lang="en-US" sz="1700"/>
            </a:br>
            <a:r>
              <a:rPr lang="en-US" sz="1700"/>
              <a:t>Preamble (Footnote 3)</a:t>
            </a:r>
            <a:endParaRPr lang="en-US" sz="1700" b="1"/>
          </a:p>
        </p:txBody>
      </p:sp>
      <p:sp>
        <p:nvSpPr>
          <p:cNvPr id="4" name="Content Placeholder 3">
            <a:extLst>
              <a:ext uri="{FF2B5EF4-FFF2-40B4-BE49-F238E27FC236}">
                <a16:creationId xmlns:a16="http://schemas.microsoft.com/office/drawing/2014/main" id="{9A9B8782-EA02-2088-7398-A4C99C1E63E1}"/>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04672" y="2640692"/>
            <a:ext cx="4486656" cy="3255252"/>
          </a:xfrm>
        </p:spPr>
        <p:txBody>
          <a:bodyPr>
            <a:normAutofit fontScale="92500"/>
          </a:bodyPr>
          <a:lstStyle/>
          <a:p>
            <a:pPr marL="0" indent="0">
              <a:spcBef>
                <a:spcPts val="2500"/>
              </a:spcBef>
              <a:buNone/>
            </a:pPr>
            <a:r>
              <a:rPr lang="en-US" sz="2200" b="1" dirty="0"/>
              <a:t>In addition to these representational functions, a lawyer may serve as a third-party neutral, a nonrepresentational role helping the parties to resolve a dispute or other matter. Some of these Rules apply directly to lawyers who are or have served as third-party neutrals. See, e.g., Rules 1.12 and 2.4. </a:t>
            </a:r>
          </a:p>
          <a:p>
            <a:pPr marL="0" indent="0">
              <a:spcBef>
                <a:spcPts val="2500"/>
              </a:spcBef>
              <a:buNone/>
            </a:pPr>
            <a:endParaRPr lang="en-US" sz="1400" b="1" dirty="0"/>
          </a:p>
        </p:txBody>
      </p:sp>
      <p:pic>
        <p:nvPicPr>
          <p:cNvPr id="7" name="Picture 6" descr="Stone pillars">
            <a:extLst>
              <a:ext uri="{FF2B5EF4-FFF2-40B4-BE49-F238E27FC236}">
                <a16:creationId xmlns:a16="http://schemas.microsoft.com/office/drawing/2014/main" id="{CCB7D4A9-B72F-3A73-9107-091E06E573EE}"/>
              </a:ext>
            </a:extLst>
          </p:cNvPr>
          <p:cNvPicPr>
            <a:picLocks noChangeAspect="1"/>
          </p:cNvPicPr>
          <p:nvPr/>
        </p:nvPicPr>
        <p:blipFill>
          <a:blip r:embed="rId3"/>
          <a:srcRect l="2020" r="39981" b="1"/>
          <a:stretch>
            <a:fillRect/>
          </a:stretch>
        </p:blipFill>
        <p:spPr>
          <a:xfrm>
            <a:off x="6096000" y="10"/>
            <a:ext cx="6096000" cy="6857990"/>
          </a:xfrm>
          <a:prstGeom prst="rect">
            <a:avLst/>
          </a:prstGeom>
        </p:spPr>
      </p:pic>
    </p:spTree>
    <p:extLst>
      <p:ext uri="{BB962C8B-B14F-4D97-AF65-F5344CB8AC3E}">
        <p14:creationId xmlns:p14="http://schemas.microsoft.com/office/powerpoint/2010/main" val="248419128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a:extLst>
            <a:ext uri="{FF2B5EF4-FFF2-40B4-BE49-F238E27FC236}">
              <a16:creationId xmlns:a16="http://schemas.microsoft.com/office/drawing/2014/main" id="{F77D5234-4A97-4C5D-6864-0A2DAC7911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BBF221-9D5F-70D2-EA5A-EC62A5398FF5}"/>
              </a:ext>
            </a:extLst>
          </p:cNvPr>
          <p:cNvSpPr>
            <a:spLocks noGrp="1"/>
          </p:cNvSpPr>
          <p:nvPr>
            <p:ph type="title"/>
          </p:nvPr>
        </p:nvSpPr>
        <p:spPr>
          <a:xfrm>
            <a:off x="804672" y="978776"/>
            <a:ext cx="4486656" cy="1174991"/>
          </a:xfrm>
        </p:spPr>
        <p:txBody>
          <a:bodyPr vert="horz" lIns="182880" tIns="182880" rIns="182880" bIns="182880" rtlCol="0" anchor="ctr">
            <a:normAutofit/>
          </a:bodyPr>
          <a:lstStyle/>
          <a:p>
            <a:r>
              <a:rPr lang="en-US" sz="1700"/>
              <a:t>Illinois Supreme Court Rules of Professional Conduct  </a:t>
            </a:r>
            <a:br>
              <a:rPr lang="en-US" sz="1700"/>
            </a:br>
            <a:r>
              <a:rPr lang="en-US" sz="1700"/>
              <a:t>Rule 5.5 (3)</a:t>
            </a:r>
            <a:endParaRPr lang="en-US" sz="1700" b="1"/>
          </a:p>
        </p:txBody>
      </p:sp>
      <p:sp>
        <p:nvSpPr>
          <p:cNvPr id="4" name="Content Placeholder 3">
            <a:extLst>
              <a:ext uri="{FF2B5EF4-FFF2-40B4-BE49-F238E27FC236}">
                <a16:creationId xmlns:a16="http://schemas.microsoft.com/office/drawing/2014/main" id="{F9775EA7-5299-5D51-7328-BBA6DCB8AA7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93557" y="2592565"/>
            <a:ext cx="5037221" cy="3647813"/>
          </a:xfrm>
        </p:spPr>
        <p:txBody>
          <a:bodyPr>
            <a:noAutofit/>
          </a:bodyPr>
          <a:lstStyle/>
          <a:p>
            <a:pPr marL="0" indent="0">
              <a:spcBef>
                <a:spcPts val="2500"/>
              </a:spcBef>
              <a:buNone/>
            </a:pPr>
            <a:r>
              <a:rPr lang="en-US" sz="2000" b="1" dirty="0">
                <a:latin typeface="Gill Sans MT" panose="020B0502020104020203" pitchFamily="34" charset="0"/>
              </a:rPr>
              <a:t>Conflict rules and disclosure apply when a lawyer is … </a:t>
            </a:r>
          </a:p>
          <a:p>
            <a:pPr marL="0" indent="0">
              <a:spcBef>
                <a:spcPts val="2500"/>
              </a:spcBef>
              <a:buNone/>
            </a:pPr>
            <a:r>
              <a:rPr lang="en-US" sz="2000" b="1" dirty="0">
                <a:latin typeface="Gill Sans MT" panose="020B0502020104020203" pitchFamily="34" charset="0"/>
              </a:rPr>
              <a:t>(3) … reasonably related to a pending or potential arbitration, mediation, or other alternative dispute resolution proceeding in this or another jurisdiction, if the services arise out of or are reasonably related to the lawyer’s practice in a jurisdiction in which the lawyer is admitted to practice and are not services for which the forum requires </a:t>
            </a:r>
            <a:r>
              <a:rPr lang="en-US" sz="2000" b="1" i="1" dirty="0">
                <a:latin typeface="Gill Sans MT" panose="020B0502020104020203" pitchFamily="34" charset="0"/>
              </a:rPr>
              <a:t>pro hac vice</a:t>
            </a:r>
            <a:r>
              <a:rPr lang="en-US" sz="2000" b="1" dirty="0">
                <a:latin typeface="Gill Sans MT" panose="020B0502020104020203" pitchFamily="34" charset="0"/>
              </a:rPr>
              <a:t> admission; or </a:t>
            </a:r>
          </a:p>
          <a:p>
            <a:pPr marL="0" indent="0">
              <a:spcBef>
                <a:spcPts val="2500"/>
              </a:spcBef>
              <a:buNone/>
            </a:pPr>
            <a:endParaRPr lang="en-US" sz="2000" b="1" dirty="0"/>
          </a:p>
        </p:txBody>
      </p:sp>
      <p:pic>
        <p:nvPicPr>
          <p:cNvPr id="7" name="Picture 6" descr="Stone pillars">
            <a:extLst>
              <a:ext uri="{FF2B5EF4-FFF2-40B4-BE49-F238E27FC236}">
                <a16:creationId xmlns:a16="http://schemas.microsoft.com/office/drawing/2014/main" id="{E582D0A2-03C1-893D-D1E1-BF30E18A5C72}"/>
              </a:ext>
            </a:extLst>
          </p:cNvPr>
          <p:cNvPicPr>
            <a:picLocks noChangeAspect="1"/>
          </p:cNvPicPr>
          <p:nvPr/>
        </p:nvPicPr>
        <p:blipFill>
          <a:blip r:embed="rId3"/>
          <a:srcRect l="2020" r="39981" b="1"/>
          <a:stretch>
            <a:fillRect/>
          </a:stretch>
        </p:blipFill>
        <p:spPr>
          <a:xfrm>
            <a:off x="6096000" y="10"/>
            <a:ext cx="6096000" cy="6857990"/>
          </a:xfrm>
          <a:prstGeom prst="rect">
            <a:avLst/>
          </a:prstGeom>
        </p:spPr>
      </p:pic>
    </p:spTree>
    <p:extLst>
      <p:ext uri="{BB962C8B-B14F-4D97-AF65-F5344CB8AC3E}">
        <p14:creationId xmlns:p14="http://schemas.microsoft.com/office/powerpoint/2010/main" val="360865288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a:extLst>
            <a:ext uri="{FF2B5EF4-FFF2-40B4-BE49-F238E27FC236}">
              <a16:creationId xmlns:a16="http://schemas.microsoft.com/office/drawing/2014/main" id="{00EA0805-78EC-E57E-51F0-9661A9B713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0C2435-7B3C-26BC-742B-96FA24050152}"/>
              </a:ext>
            </a:extLst>
          </p:cNvPr>
          <p:cNvSpPr>
            <a:spLocks noGrp="1"/>
          </p:cNvSpPr>
          <p:nvPr>
            <p:ph type="title"/>
          </p:nvPr>
        </p:nvSpPr>
        <p:spPr>
          <a:xfrm>
            <a:off x="804672" y="978776"/>
            <a:ext cx="4486656" cy="1174991"/>
          </a:xfrm>
        </p:spPr>
        <p:txBody>
          <a:bodyPr vert="horz" lIns="182880" tIns="182880" rIns="182880" bIns="182880" rtlCol="0" anchor="ctr">
            <a:normAutofit/>
          </a:bodyPr>
          <a:lstStyle/>
          <a:p>
            <a:r>
              <a:rPr lang="en-US" sz="1700"/>
              <a:t>Illinois Supreme Court Rules of Professional Conduct  </a:t>
            </a:r>
            <a:br>
              <a:rPr lang="en-US" sz="1700"/>
            </a:br>
            <a:r>
              <a:rPr lang="en-US" sz="1700"/>
              <a:t>Rule 1.5 (Footnote 13)</a:t>
            </a:r>
            <a:endParaRPr lang="en-US" sz="1700" b="1"/>
          </a:p>
        </p:txBody>
      </p:sp>
      <p:sp>
        <p:nvSpPr>
          <p:cNvPr id="4" name="Content Placeholder 3">
            <a:extLst>
              <a:ext uri="{FF2B5EF4-FFF2-40B4-BE49-F238E27FC236}">
                <a16:creationId xmlns:a16="http://schemas.microsoft.com/office/drawing/2014/main" id="{3D949660-E20D-BA4B-A2D2-6C70BEE7E8D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02336" y="2608608"/>
            <a:ext cx="5291328" cy="3728024"/>
          </a:xfrm>
        </p:spPr>
        <p:txBody>
          <a:bodyPr>
            <a:normAutofit/>
          </a:bodyPr>
          <a:lstStyle/>
          <a:p>
            <a:pPr marL="0" indent="0">
              <a:spcBef>
                <a:spcPts val="2500"/>
              </a:spcBef>
              <a:buNone/>
            </a:pPr>
            <a:endParaRPr lang="en-US" sz="2200" b="1" dirty="0"/>
          </a:p>
          <a:p>
            <a:r>
              <a:rPr lang="en-US" sz="2200" dirty="0"/>
              <a:t>If a procedure has been established for resolution of fee disputes, such as an arbitration or mediation procedure established by law or rule, the lawyer must comply with the procedure when it is mandatory, and, even when it is voluntary, the lawyer should conscientiously consider submitting.</a:t>
            </a:r>
          </a:p>
          <a:p>
            <a:pPr marL="0" indent="0">
              <a:spcBef>
                <a:spcPts val="2500"/>
              </a:spcBef>
              <a:buNone/>
            </a:pPr>
            <a:endParaRPr lang="en-US" sz="2200" b="1" dirty="0"/>
          </a:p>
        </p:txBody>
      </p:sp>
      <p:pic>
        <p:nvPicPr>
          <p:cNvPr id="7" name="Picture 6" descr="Stone pillars">
            <a:extLst>
              <a:ext uri="{FF2B5EF4-FFF2-40B4-BE49-F238E27FC236}">
                <a16:creationId xmlns:a16="http://schemas.microsoft.com/office/drawing/2014/main" id="{735B318F-840B-AF12-6C7E-30B533CE3CBA}"/>
              </a:ext>
            </a:extLst>
          </p:cNvPr>
          <p:cNvPicPr>
            <a:picLocks noChangeAspect="1"/>
          </p:cNvPicPr>
          <p:nvPr/>
        </p:nvPicPr>
        <p:blipFill>
          <a:blip r:embed="rId3"/>
          <a:srcRect l="2020" r="39981" b="1"/>
          <a:stretch>
            <a:fillRect/>
          </a:stretch>
        </p:blipFill>
        <p:spPr>
          <a:xfrm>
            <a:off x="6096000" y="10"/>
            <a:ext cx="6096000" cy="6857990"/>
          </a:xfrm>
          <a:prstGeom prst="rect">
            <a:avLst/>
          </a:prstGeom>
        </p:spPr>
      </p:pic>
    </p:spTree>
    <p:extLst>
      <p:ext uri="{BB962C8B-B14F-4D97-AF65-F5344CB8AC3E}">
        <p14:creationId xmlns:p14="http://schemas.microsoft.com/office/powerpoint/2010/main" val="373629783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96E80D0F-B8F8-273A-FDA4-78843FD150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0AFC52-26A7-950E-9FB7-DFCA701CEE1B}"/>
              </a:ext>
            </a:extLst>
          </p:cNvPr>
          <p:cNvSpPr>
            <a:spLocks noGrp="1"/>
          </p:cNvSpPr>
          <p:nvPr>
            <p:ph type="ctrTitle"/>
          </p:nvPr>
        </p:nvSpPr>
        <p:spPr>
          <a:xfrm>
            <a:off x="5498590" y="988741"/>
            <a:ext cx="5888754" cy="4880518"/>
          </a:xfrm>
          <a:noFill/>
          <a:ln>
            <a:noFill/>
          </a:ln>
        </p:spPr>
        <p:txBody>
          <a:bodyPr wrap="square">
            <a:normAutofit/>
          </a:bodyPr>
          <a:lstStyle/>
          <a:p>
            <a:pPr algn="l"/>
            <a:r>
              <a:rPr lang="en-US" sz="4800" dirty="0">
                <a:solidFill>
                  <a:schemeClr val="tx1"/>
                </a:solidFill>
              </a:rPr>
              <a:t>Puffery vs Lying</a:t>
            </a:r>
          </a:p>
        </p:txBody>
      </p:sp>
      <p:sp>
        <p:nvSpPr>
          <p:cNvPr id="8" name="Rectangle 7">
            <a:extLst>
              <a:ext uri="{FF2B5EF4-FFF2-40B4-BE49-F238E27FC236}">
                <a16:creationId xmlns:a16="http://schemas.microsoft.com/office/drawing/2014/main" id="{2AA13A15-2619-ACD2-DE10-25C8ACE1BA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bg2">
              <a:alpha val="8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0" name="Rectangle 9">
            <a:extLst>
              <a:ext uri="{FF2B5EF4-FFF2-40B4-BE49-F238E27FC236}">
                <a16:creationId xmlns:a16="http://schemas.microsoft.com/office/drawing/2014/main" id="{602DBBAE-A705-8A27-2F77-B2FB10A626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6684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a:extLst>
            <a:ext uri="{FF2B5EF4-FFF2-40B4-BE49-F238E27FC236}">
              <a16:creationId xmlns:a16="http://schemas.microsoft.com/office/drawing/2014/main" id="{5342B353-E84F-2126-B3A9-E8CD0116D46B}"/>
            </a:ext>
          </a:extLst>
        </p:cNvPr>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0ACCBE0-77C8-DCAA-0E19-122D8A56BE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People at a job interview">
            <a:extLst>
              <a:ext uri="{FF2B5EF4-FFF2-40B4-BE49-F238E27FC236}">
                <a16:creationId xmlns:a16="http://schemas.microsoft.com/office/drawing/2014/main" id="{C809F979-3315-8763-0D48-555267413D69}"/>
              </a:ext>
            </a:extLst>
          </p:cNvPr>
          <p:cNvPicPr>
            <a:picLocks noGrp="1" noChangeAspect="1"/>
          </p:cNvPicPr>
          <p:nvPr>
            <p:ph sz="half" idx="1"/>
          </p:nvPr>
        </p:nvPicPr>
        <p:blipFill>
          <a:blip r:embed="rId3"/>
          <a:srcRect l="13300" r="13300" b="-1"/>
          <a:stretch>
            <a:fillRect/>
          </a:stretch>
        </p:blipFill>
        <p:spPr>
          <a:xfrm>
            <a:off x="4650909" y="10"/>
            <a:ext cx="7541090" cy="6857989"/>
          </a:xfrm>
          <a:prstGeom prst="rect">
            <a:avLst/>
          </a:prstGeom>
        </p:spPr>
      </p:pic>
      <p:sp>
        <p:nvSpPr>
          <p:cNvPr id="19" name="Rectangle 18">
            <a:extLst>
              <a:ext uri="{FF2B5EF4-FFF2-40B4-BE49-F238E27FC236}">
                <a16:creationId xmlns:a16="http://schemas.microsoft.com/office/drawing/2014/main" id="{0C4BE88C-9A2C-8D72-5D85-7957DEBBE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E379AC-CD43-A5FE-73B2-F9A1AFE909C1}"/>
              </a:ext>
            </a:extLst>
          </p:cNvPr>
          <p:cNvSpPr>
            <a:spLocks noGrp="1"/>
          </p:cNvSpPr>
          <p:nvPr>
            <p:ph type="title"/>
          </p:nvPr>
        </p:nvSpPr>
        <p:spPr>
          <a:xfrm>
            <a:off x="643467" y="643467"/>
            <a:ext cx="3363974" cy="1728044"/>
          </a:xfrm>
          <a:noFill/>
          <a:ln>
            <a:solidFill>
              <a:schemeClr val="bg1"/>
            </a:solidFill>
          </a:ln>
        </p:spPr>
        <p:txBody>
          <a:bodyPr vert="horz" wrap="square" lIns="182880" tIns="182880" rIns="182880" bIns="182880" rtlCol="0" anchor="ctr">
            <a:normAutofit/>
          </a:bodyPr>
          <a:lstStyle/>
          <a:p>
            <a:r>
              <a:rPr lang="en-US">
                <a:solidFill>
                  <a:schemeClr val="bg1"/>
                </a:solidFill>
              </a:rPr>
              <a:t>Allocation Of Authority RPC 1.2(a)</a:t>
            </a:r>
            <a:endParaRPr lang="en-US" b="1">
              <a:solidFill>
                <a:schemeClr val="bg1"/>
              </a:solidFill>
            </a:endParaRPr>
          </a:p>
        </p:txBody>
      </p:sp>
      <p:sp>
        <p:nvSpPr>
          <p:cNvPr id="4" name="Content Placeholder 3">
            <a:extLst>
              <a:ext uri="{FF2B5EF4-FFF2-40B4-BE49-F238E27FC236}">
                <a16:creationId xmlns:a16="http://schemas.microsoft.com/office/drawing/2014/main" id="{A0624D1A-9821-B14F-462D-155232F467C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3468" y="2638044"/>
            <a:ext cx="3363974" cy="3415622"/>
          </a:xfrm>
        </p:spPr>
        <p:txBody>
          <a:bodyPr>
            <a:normAutofit/>
          </a:bodyPr>
          <a:lstStyle/>
          <a:p>
            <a:pPr marL="0" indent="0">
              <a:spcBef>
                <a:spcPts val="2500"/>
              </a:spcBef>
              <a:buNone/>
            </a:pPr>
            <a:endParaRPr lang="en-US" sz="1400" b="1">
              <a:solidFill>
                <a:schemeClr val="bg1"/>
              </a:solidFill>
            </a:endParaRPr>
          </a:p>
          <a:p>
            <a:pPr marL="0" indent="0">
              <a:spcBef>
                <a:spcPts val="2500"/>
              </a:spcBef>
              <a:buNone/>
            </a:pPr>
            <a:r>
              <a:rPr lang="en-US" altLang="en-US" sz="1400" b="1">
                <a:solidFill>
                  <a:schemeClr val="bg1"/>
                </a:solidFill>
              </a:rPr>
              <a:t>“. . . a lawyer shall abide by a client's decisions concerning the objectives of representation and, as required by Rule 1.4, shall consult with the client as to the means by which they are to be pursued. A lawyer may take such action on behalf of the client as is impliedly authorized to carry out the representation. A lawyer shall abide by a client's decision whether to settle a matter…”</a:t>
            </a:r>
          </a:p>
          <a:p>
            <a:pPr marL="0" indent="0">
              <a:spcBef>
                <a:spcPts val="2500"/>
              </a:spcBef>
              <a:buNone/>
            </a:pPr>
            <a:endParaRPr lang="en-US" sz="1400" b="1">
              <a:solidFill>
                <a:schemeClr val="bg1"/>
              </a:solidFill>
            </a:endParaRPr>
          </a:p>
        </p:txBody>
      </p:sp>
    </p:spTree>
    <p:extLst>
      <p:ext uri="{BB962C8B-B14F-4D97-AF65-F5344CB8AC3E}">
        <p14:creationId xmlns:p14="http://schemas.microsoft.com/office/powerpoint/2010/main" val="155311765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18EE2BD-AC3B-71C7-D66D-5CA08859DABE}"/>
              </a:ext>
            </a:extLst>
          </p:cNvPr>
          <p:cNvSpPr txBox="1"/>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pPr marL="0" marR="0" lvl="0" indent="0" algn="ctr" fontAlgn="auto">
              <a:lnSpc>
                <a:spcPct val="90000"/>
              </a:lnSpc>
              <a:spcBef>
                <a:spcPct val="0"/>
              </a:spcBef>
              <a:spcAft>
                <a:spcPts val="600"/>
              </a:spcAft>
              <a:buClrTx/>
              <a:buSzTx/>
              <a:tabLst/>
              <a:defRPr/>
            </a:pPr>
            <a:r>
              <a:rPr kumimoji="0" lang="en-US" sz="3000" b="0" i="0" u="none" strike="noStrike" kern="1200" cap="all" spc="200" normalizeH="0" baseline="0" noProof="0">
                <a:ln>
                  <a:noFill/>
                </a:ln>
                <a:solidFill>
                  <a:srgbClr val="FFFFFF"/>
                </a:solidFill>
                <a:effectLst/>
                <a:uLnTx/>
                <a:uFillTx/>
                <a:latin typeface="+mj-lt"/>
                <a:ea typeface="+mj-ea"/>
                <a:cs typeface="+mj-cs"/>
              </a:rPr>
              <a:t>RPC 8.4 – Lawyers Can’t Lie</a:t>
            </a:r>
          </a:p>
        </p:txBody>
      </p:sp>
      <p:sp>
        <p:nvSpPr>
          <p:cNvPr id="3" name="TextBox 2">
            <a:extLst>
              <a:ext uri="{FF2B5EF4-FFF2-40B4-BE49-F238E27FC236}">
                <a16:creationId xmlns:a16="http://schemas.microsoft.com/office/drawing/2014/main" id="{9A716F41-F024-10FD-6B86-DD829A5B4893}"/>
              </a:ext>
            </a:extLst>
          </p:cNvPr>
          <p:cNvSpPr txBox="1"/>
          <p:nvPr/>
        </p:nvSpPr>
        <p:spPr>
          <a:xfrm>
            <a:off x="5591695" y="657726"/>
            <a:ext cx="5782158" cy="5678906"/>
          </a:xfrm>
          <a:prstGeom prst="rect">
            <a:avLst/>
          </a:prstGeom>
        </p:spPr>
        <p:txBody>
          <a:bodyPr vert="horz" lIns="91440" tIns="45720" rIns="91440" bIns="45720" rtlCol="0" anchor="ctr">
            <a:normAutofit lnSpcReduction="10000"/>
          </a:bodyPr>
          <a:lstStyle/>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kumimoji="0" lang="en-US" altLang="en-US" sz="1700" b="0" i="0" u="none" strike="noStrike" cap="none" spc="0" normalizeH="0" baseline="0" noProof="0" dirty="0">
              <a:ln>
                <a:noFill/>
              </a:ln>
              <a:solidFill>
                <a:schemeClr val="tx1">
                  <a:lumMod val="85000"/>
                  <a:lumOff val="15000"/>
                </a:schemeClr>
              </a:solidFill>
              <a:effectLst/>
              <a:uLnTx/>
              <a:uFillTx/>
            </a:endParaRPr>
          </a:p>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r>
              <a:rPr kumimoji="0" lang="en-US" altLang="en-US" sz="2400" b="0" i="0" u="none" strike="noStrike" cap="none" spc="0" normalizeH="0" baseline="0" noProof="0" dirty="0">
                <a:ln>
                  <a:noFill/>
                </a:ln>
                <a:solidFill>
                  <a:schemeClr val="tx1">
                    <a:lumMod val="85000"/>
                    <a:lumOff val="15000"/>
                  </a:schemeClr>
                </a:solidFill>
                <a:effectLst/>
                <a:uLnTx/>
                <a:uFillTx/>
              </a:rPr>
              <a:t>Model Rule 8.4 (c) – it is misconduct for a lawyer to  engage in conduct involving dishonesty, fraud, deceit or misrepresentation.</a:t>
            </a:r>
          </a:p>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kumimoji="0" lang="en-US" altLang="en-US" sz="2400" b="0" i="0" u="none" strike="noStrike" cap="none" spc="0" normalizeH="0" baseline="0" noProof="0" dirty="0">
              <a:ln>
                <a:noFill/>
              </a:ln>
              <a:solidFill>
                <a:schemeClr val="tx1">
                  <a:lumMod val="85000"/>
                  <a:lumOff val="15000"/>
                </a:schemeClr>
              </a:solidFill>
              <a:effectLst/>
              <a:uLnTx/>
              <a:uFillTx/>
            </a:endParaRPr>
          </a:p>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r>
              <a:rPr kumimoji="0" lang="en-US" altLang="en-US" sz="2400" b="0" i="0" u="none" strike="noStrike" cap="none" spc="0" normalizeH="0" baseline="0" noProof="0" dirty="0">
                <a:ln>
                  <a:noFill/>
                </a:ln>
                <a:solidFill>
                  <a:schemeClr val="tx1">
                    <a:lumMod val="85000"/>
                    <a:lumOff val="15000"/>
                  </a:schemeClr>
                </a:solidFill>
                <a:effectLst/>
                <a:uLnTx/>
                <a:uFillTx/>
              </a:rPr>
              <a:t>California Formal Ethics Opinion 2015-194 acknowledges an idiosyncrasy in the negotiation process. Lawyers may make representations that they do not intend the opposing parties to rely, and parties to a negotiation ordinarily would not be expected to justifiably rely on.</a:t>
            </a:r>
          </a:p>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kumimoji="0" lang="en-US" altLang="en-US" sz="2400" b="0" i="0" u="none" strike="noStrike" cap="none" spc="0" normalizeH="0" baseline="0" noProof="0" dirty="0">
              <a:ln>
                <a:noFill/>
              </a:ln>
              <a:solidFill>
                <a:schemeClr val="tx1">
                  <a:lumMod val="85000"/>
                  <a:lumOff val="15000"/>
                </a:schemeClr>
              </a:solidFill>
              <a:effectLst/>
              <a:uLnTx/>
              <a:uFillTx/>
            </a:endParaRPr>
          </a:p>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r>
              <a:rPr kumimoji="0" lang="en-US" altLang="en-US" sz="2400" b="0" i="0" u="none" strike="noStrike" cap="none" spc="0" normalizeH="0" baseline="0" noProof="0" dirty="0">
                <a:ln>
                  <a:noFill/>
                </a:ln>
                <a:solidFill>
                  <a:schemeClr val="tx1">
                    <a:lumMod val="85000"/>
                    <a:lumOff val="15000"/>
                  </a:schemeClr>
                </a:solidFill>
                <a:effectLst/>
                <a:uLnTx/>
                <a:uFillTx/>
              </a:rPr>
              <a:t>These often include what has been dubbed "puffing" or posturing. </a:t>
            </a:r>
          </a:p>
        </p:txBody>
      </p:sp>
    </p:spTree>
    <p:extLst>
      <p:ext uri="{BB962C8B-B14F-4D97-AF65-F5344CB8AC3E}">
        <p14:creationId xmlns:p14="http://schemas.microsoft.com/office/powerpoint/2010/main" val="2427865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00C04E8-68EF-CE90-4719-F7E5606CBCE1}"/>
            </a:ext>
          </a:extLst>
        </p:cNvPr>
        <p:cNvGrpSpPr/>
        <p:nvPr/>
      </p:nvGrpSpPr>
      <p:grpSpPr>
        <a:xfrm>
          <a:off x="0" y="0"/>
          <a:ext cx="0" cy="0"/>
          <a:chOff x="0" y="0"/>
          <a:chExt cx="0" cy="0"/>
        </a:xfrm>
      </p:grpSpPr>
      <p:sp>
        <p:nvSpPr>
          <p:cNvPr id="19" name="Rectangle 18">
            <a:extLst>
              <a:ext uri="{FF2B5EF4-FFF2-40B4-BE49-F238E27FC236}">
                <a16:creationId xmlns:a16="http://schemas.microsoft.com/office/drawing/2014/main" id="{E91DACA3-C00D-5BFA-4DD2-BF584FB78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8F1F71BB-E7A2-6DEA-50F8-B4022D3D98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C98B0360-A2E5-888D-6B77-EC7F4A8CD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FB043D9-5D62-735E-0157-C21FBF2AB97F}"/>
              </a:ext>
            </a:extLst>
          </p:cNvPr>
          <p:cNvSpPr txBox="1"/>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pPr algn="ctr"/>
            <a:r>
              <a:rPr lang="en-US" sz="3200" b="1" dirty="0">
                <a:solidFill>
                  <a:schemeClr val="bg1"/>
                </a:solidFill>
              </a:rPr>
              <a:t>Puffing or Lying?</a:t>
            </a:r>
            <a:endParaRPr lang="en-US" altLang="en-US" sz="3200" b="1" dirty="0">
              <a:solidFill>
                <a:schemeClr val="bg1"/>
              </a:solidFill>
            </a:endParaRPr>
          </a:p>
        </p:txBody>
      </p:sp>
      <p:sp>
        <p:nvSpPr>
          <p:cNvPr id="3" name="TextBox 2">
            <a:extLst>
              <a:ext uri="{FF2B5EF4-FFF2-40B4-BE49-F238E27FC236}">
                <a16:creationId xmlns:a16="http://schemas.microsoft.com/office/drawing/2014/main" id="{A451D645-1A74-26CF-EB0C-A9832B6C1049}"/>
              </a:ext>
            </a:extLst>
          </p:cNvPr>
          <p:cNvSpPr txBox="1"/>
          <p:nvPr/>
        </p:nvSpPr>
        <p:spPr>
          <a:xfrm>
            <a:off x="5591695" y="1402080"/>
            <a:ext cx="5320696" cy="4053840"/>
          </a:xfrm>
          <a:prstGeom prst="rect">
            <a:avLst/>
          </a:prstGeom>
        </p:spPr>
        <p:txBody>
          <a:bodyPr vert="horz" lIns="91440" tIns="45720" rIns="91440" bIns="45720" rtlCol="0" anchor="ctr">
            <a:noAutofit/>
          </a:bodyPr>
          <a:lstStyle/>
          <a:p>
            <a:pPr marL="57150" marR="0" lvl="1"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kumimoji="0" lang="en-US" altLang="en-US" sz="2400" b="0" i="0" u="none" strike="noStrike" cap="none" spc="0" normalizeH="0" baseline="0" noProof="0" dirty="0">
              <a:ln>
                <a:noFill/>
              </a:ln>
              <a:solidFill>
                <a:schemeClr val="tx1">
                  <a:lumMod val="85000"/>
                  <a:lumOff val="15000"/>
                </a:schemeClr>
              </a:solidFill>
              <a:effectLst/>
              <a:uLnTx/>
              <a:uFillTx/>
            </a:endParaRPr>
          </a:p>
          <a:p>
            <a:pPr marL="5715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r>
              <a:rPr lang="en-US" altLang="en-US" sz="2400" dirty="0">
                <a:solidFill>
                  <a:srgbClr val="404040"/>
                </a:solidFill>
              </a:rPr>
              <a:t>Attorneys may not make false statements of a material fact.</a:t>
            </a:r>
          </a:p>
          <a:p>
            <a:pPr marL="45720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lang="en-US" altLang="en-US" sz="2400" dirty="0">
              <a:solidFill>
                <a:srgbClr val="404040"/>
              </a:solidFill>
            </a:endParaRPr>
          </a:p>
          <a:p>
            <a:pPr marL="5715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r>
              <a:rPr lang="en-US" altLang="en-US" sz="2400" dirty="0">
                <a:solidFill>
                  <a:srgbClr val="404040"/>
                </a:solidFill>
              </a:rPr>
              <a:t>A statement is material if it influences, or could influence, the decision-making process. </a:t>
            </a:r>
            <a:r>
              <a:rPr lang="en-US" altLang="en-US" sz="2400" i="1" dirty="0">
                <a:solidFill>
                  <a:srgbClr val="404040"/>
                </a:solidFill>
              </a:rPr>
              <a:t>See</a:t>
            </a:r>
            <a:r>
              <a:rPr lang="en-US" altLang="en-US" sz="2400" dirty="0">
                <a:solidFill>
                  <a:srgbClr val="404040"/>
                </a:solidFill>
              </a:rPr>
              <a:t> </a:t>
            </a:r>
            <a:r>
              <a:rPr lang="en-US" sz="2400" i="1" dirty="0">
                <a:solidFill>
                  <a:srgbClr val="404040"/>
                </a:solidFill>
              </a:rPr>
              <a:t>In re Merkel</a:t>
            </a:r>
            <a:r>
              <a:rPr lang="en-US" sz="2400" dirty="0">
                <a:solidFill>
                  <a:srgbClr val="404040"/>
                </a:solidFill>
              </a:rPr>
              <a:t>, 138 P.3d 847 (Or. 2006)</a:t>
            </a:r>
            <a:r>
              <a:rPr lang="en-US" altLang="en-US" sz="2400" dirty="0">
                <a:solidFill>
                  <a:srgbClr val="404040"/>
                </a:solidFill>
              </a:rPr>
              <a:t> </a:t>
            </a:r>
          </a:p>
          <a:p>
            <a:pPr marL="45720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lang="en-US" altLang="en-US" sz="2400" dirty="0">
              <a:solidFill>
                <a:srgbClr val="404040"/>
              </a:solidFill>
            </a:endParaRPr>
          </a:p>
          <a:p>
            <a:pPr marL="5715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r>
              <a:rPr lang="en-US" altLang="en-US" sz="2400" dirty="0">
                <a:solidFill>
                  <a:srgbClr val="404040"/>
                </a:solidFill>
              </a:rPr>
              <a:t>A statement that is quantifiable, specific or absolute will generally be one of fact that must be truthful</a:t>
            </a:r>
          </a:p>
          <a:p>
            <a:pPr marL="45720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endParaRPr lang="en-US" altLang="en-US" sz="2400" dirty="0">
              <a:solidFill>
                <a:srgbClr val="404040"/>
              </a:solidFill>
            </a:endParaRPr>
          </a:p>
          <a:p>
            <a:pPr marL="57150" marR="0" lvl="0" indent="-228600" fontAlgn="auto">
              <a:lnSpc>
                <a:spcPct val="90000"/>
              </a:lnSpc>
              <a:spcBef>
                <a:spcPts val="1000"/>
              </a:spcBef>
              <a:spcAft>
                <a:spcPts val="0"/>
              </a:spcAft>
              <a:buClr>
                <a:schemeClr val="accent2"/>
              </a:buClr>
              <a:buSzTx/>
              <a:buFont typeface="Arial" panose="020B0604020202020204" pitchFamily="34" charset="0"/>
              <a:buChar char="•"/>
              <a:tabLst/>
              <a:defRPr/>
            </a:pPr>
            <a:r>
              <a:rPr lang="en-US" altLang="en-US" sz="2400" dirty="0">
                <a:solidFill>
                  <a:srgbClr val="404040"/>
                </a:solidFill>
              </a:rPr>
              <a:t>A statement that is general or subjective will be considered “puffing”</a:t>
            </a:r>
          </a:p>
        </p:txBody>
      </p:sp>
    </p:spTree>
    <p:extLst>
      <p:ext uri="{BB962C8B-B14F-4D97-AF65-F5344CB8AC3E}">
        <p14:creationId xmlns:p14="http://schemas.microsoft.com/office/powerpoint/2010/main" val="72668381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221</TotalTime>
  <Words>1107</Words>
  <Application>Microsoft Office PowerPoint</Application>
  <PresentationFormat>Widescreen</PresentationFormat>
  <Paragraphs>84</Paragraphs>
  <Slides>15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Aptos</vt:lpstr>
      <vt:lpstr>Arial</vt:lpstr>
      <vt:lpstr>Gill Sans MT</vt:lpstr>
      <vt:lpstr>Parcel</vt:lpstr>
      <vt:lpstr>Alternative Dispute Resolution Skills for LGBTQ+  Professionals and Clients</vt:lpstr>
      <vt:lpstr>Rules</vt:lpstr>
      <vt:lpstr>Illinois Supreme Court Rules of Professional Conduct   Preamble (Footnote 3)</vt:lpstr>
      <vt:lpstr>Illinois Supreme Court Rules of Professional Conduct   Rule 5.5 (3)</vt:lpstr>
      <vt:lpstr>Illinois Supreme Court Rules of Professional Conduct   Rule 1.5 (Footnote 13)</vt:lpstr>
      <vt:lpstr>Puffery vs Lying</vt:lpstr>
      <vt:lpstr>Allocation Of Authority RPC 1.2(a)</vt:lpstr>
      <vt:lpstr>PowerPoint Presentation</vt:lpstr>
      <vt:lpstr>PowerPoint Presentation</vt:lpstr>
      <vt:lpstr>Puffing or Lying?</vt:lpstr>
      <vt:lpstr>Role Play and Discussion</vt:lpstr>
      <vt:lpstr>Role Play background</vt:lpstr>
      <vt:lpstr>Counsel For Dr. Sarah Chen </vt:lpstr>
      <vt:lpstr>COUNSEL FOR LISA MARTINEZ</vt:lpstr>
      <vt:lpstr>Discussion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jim snyder</dc:creator>
  <cp:lastModifiedBy>Genesis Fisher</cp:lastModifiedBy>
  <cp:revision>8</cp:revision>
  <dcterms:created xsi:type="dcterms:W3CDTF">2025-07-08T14:29:01Z</dcterms:created>
  <dcterms:modified xsi:type="dcterms:W3CDTF">2025-07-24T14:43:54Z</dcterms:modified>
</cp:coreProperties>
</file>